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6" r:id="rId2"/>
    <p:sldId id="287" r:id="rId3"/>
    <p:sldId id="288" r:id="rId4"/>
    <p:sldId id="289" r:id="rId5"/>
    <p:sldId id="290" r:id="rId6"/>
    <p:sldId id="291" r:id="rId7"/>
    <p:sldId id="28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2" r:id="rId33"/>
    <p:sldId id="293" r:id="rId34"/>
  </p:sldIdLst>
  <p:sldSz cx="9144000" cy="5143500" type="screen16x9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71" autoAdjust="0"/>
  </p:normalViewPr>
  <p:slideViewPr>
    <p:cSldViewPr>
      <p:cViewPr varScale="1">
        <p:scale>
          <a:sx n="133" d="100"/>
          <a:sy n="133" d="100"/>
        </p:scale>
        <p:origin x="-98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6F7EF-1405-45DC-BDD5-55650B8DC398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EEA02-AA6A-4477-8A64-4DD4F6A5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View video:</a:t>
            </a:r>
            <a:r>
              <a:rPr lang="en-US" baseline="0" smtClean="0"/>
              <a:t> https://www.youtube.com/watch?v=HJaLZGDwYiI&amp;feature=youtu.be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EEA02-AA6A-4477-8A64-4DD4F6A56D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11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5" name="Shape 7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290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Shape 7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81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F504-6C96-4E0A-A5D1-79BA2FA35461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5A66-9286-42D7-9996-F451AD26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6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F504-6C96-4E0A-A5D1-79BA2FA35461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5A66-9286-42D7-9996-F451AD26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5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F504-6C96-4E0A-A5D1-79BA2FA35461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5A66-9286-42D7-9996-F451AD26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6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F504-6C96-4E0A-A5D1-79BA2FA35461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5A66-9286-42D7-9996-F451AD26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4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F504-6C96-4E0A-A5D1-79BA2FA35461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5A66-9286-42D7-9996-F451AD26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7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F504-6C96-4E0A-A5D1-79BA2FA35461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5A66-9286-42D7-9996-F451AD26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F504-6C96-4E0A-A5D1-79BA2FA35461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5A66-9286-42D7-9996-F451AD26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F504-6C96-4E0A-A5D1-79BA2FA35461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5A66-9286-42D7-9996-F451AD26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F504-6C96-4E0A-A5D1-79BA2FA35461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5A66-9286-42D7-9996-F451AD26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F504-6C96-4E0A-A5D1-79BA2FA35461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5A66-9286-42D7-9996-F451AD26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F504-6C96-4E0A-A5D1-79BA2FA35461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5A66-9286-42D7-9996-F451AD26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7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4F504-6C96-4E0A-A5D1-79BA2FA35461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55A66-9286-42D7-9996-F451AD26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66702" y="183118"/>
            <a:ext cx="8610599" cy="10048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i="0" u="none" strike="noStrike" cap="none" baseline="0" dirty="0">
                <a:solidFill>
                  <a:srgbClr val="000066"/>
                </a:solidFill>
                <a:latin typeface="Georgia"/>
                <a:ea typeface="Source Sans Pro"/>
                <a:cs typeface="Georgia"/>
                <a:sym typeface="Source Sans Pro"/>
              </a:rPr>
              <a:t>Welcome to the HMN </a:t>
            </a:r>
            <a:br>
              <a:rPr lang="en-US" b="1" i="0" u="none" strike="noStrike" cap="none" baseline="0" dirty="0">
                <a:solidFill>
                  <a:srgbClr val="000066"/>
                </a:solidFill>
                <a:latin typeface="Georgia"/>
                <a:ea typeface="Source Sans Pro"/>
                <a:cs typeface="Georgia"/>
                <a:sym typeface="Source Sans Pro"/>
              </a:rPr>
            </a:br>
            <a:r>
              <a:rPr lang="en-US" b="1" i="0" u="none" strike="noStrike" cap="none" baseline="0" dirty="0" smtClean="0">
                <a:solidFill>
                  <a:srgbClr val="000066"/>
                </a:solidFill>
                <a:latin typeface="Georgia"/>
                <a:ea typeface="Source Sans Pro"/>
                <a:cs typeface="Georgia"/>
                <a:sym typeface="Source Sans Pro"/>
              </a:rPr>
              <a:t>Webinar </a:t>
            </a:r>
            <a:r>
              <a:rPr lang="en-US" b="1" dirty="0">
                <a:solidFill>
                  <a:srgbClr val="000066"/>
                </a:solidFill>
                <a:latin typeface="Georgia"/>
                <a:ea typeface="Source Sans Pro"/>
                <a:cs typeface="Georgia"/>
                <a:sym typeface="Source Sans Pro"/>
              </a:rPr>
              <a:t>S</a:t>
            </a:r>
            <a:r>
              <a:rPr lang="en-US" b="1" i="0" u="none" strike="noStrike" cap="none" baseline="0" dirty="0" smtClean="0">
                <a:solidFill>
                  <a:srgbClr val="000066"/>
                </a:solidFill>
                <a:latin typeface="Georgia"/>
                <a:ea typeface="Source Sans Pro"/>
                <a:cs typeface="Georgia"/>
                <a:sym typeface="Source Sans Pro"/>
              </a:rPr>
              <a:t>eries</a:t>
            </a:r>
            <a:r>
              <a:rPr lang="en-US" b="1" i="0" u="none" strike="noStrike" cap="none" baseline="0" dirty="0">
                <a:solidFill>
                  <a:srgbClr val="000066"/>
                </a:solidFill>
                <a:latin typeface="Georgia"/>
                <a:ea typeface="Source Sans Pro"/>
                <a:cs typeface="Georgia"/>
                <a:sym typeface="Source Sans Pro"/>
              </a:rPr>
              <a:t>!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idx="1"/>
          </p:nvPr>
        </p:nvSpPr>
        <p:spPr>
          <a:xfrm>
            <a:off x="304800" y="1311089"/>
            <a:ext cx="8610600" cy="3014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1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To ensure the quality of your experience, please: 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rgbClr val="000066"/>
              </a:buClr>
              <a:buSzPct val="85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Use the </a:t>
            </a:r>
            <a:r>
              <a:rPr lang="en-US" sz="2000" b="0" i="1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Audio Set up Wizard</a:t>
            </a:r>
            <a:r>
              <a:rPr lang="en-US" sz="2000" b="0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 (located under </a:t>
            </a:r>
            <a:r>
              <a:rPr lang="en-US" sz="2000" b="0" i="1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Meeting</a:t>
            </a:r>
            <a:r>
              <a:rPr lang="en-US" sz="2000" b="0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) to ensure that your audio is working properly.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rgbClr val="000066"/>
              </a:buClr>
              <a:buSzPct val="85000"/>
              <a:buFont typeface="Noto Symbol"/>
              <a:buChar char="▪"/>
            </a:pPr>
            <a:r>
              <a:rPr lang="en-US" sz="2000" b="0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Check to see if your speaker is activated. When activated, the speaker icon at the top of the screen should appear green.</a:t>
            </a:r>
          </a:p>
          <a:p>
            <a:pPr marL="0" marR="0" lvl="0" indent="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To ask a question/make a comment at any point throughout the webinar, type using the chat room in the bottom of the screen. We’ll address your questions during the discussion portion of the webinar</a:t>
            </a:r>
            <a:r>
              <a:rPr lang="en-US" sz="2000" b="0" i="0" u="none" strike="noStrike" cap="none" baseline="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.</a:t>
            </a:r>
            <a:endParaRPr lang="en-US" sz="2000" b="0" i="0" u="none" strike="noStrike" cap="none" baseline="0" dirty="0">
              <a:solidFill>
                <a:srgbClr val="000066"/>
              </a:solidFill>
              <a:latin typeface="Georgia"/>
              <a:ea typeface="Libre Baskerville"/>
              <a:cs typeface="Georgia"/>
              <a:sym typeface="Libre Baskerville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298824" y="4316573"/>
            <a:ext cx="8523194" cy="346248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 baseline="0" dirty="0">
                <a:solidFill>
                  <a:srgbClr val="000066"/>
                </a:solidFill>
                <a:latin typeface="Georgia"/>
                <a:ea typeface="Arial"/>
                <a:cs typeface="Georgia"/>
                <a:sym typeface="Arial"/>
              </a:rPr>
              <a:t>Thank you! We will begin shortly!</a:t>
            </a:r>
          </a:p>
        </p:txBody>
      </p:sp>
    </p:spTree>
    <p:extLst>
      <p:ext uri="{BB962C8B-B14F-4D97-AF65-F5344CB8AC3E}">
        <p14:creationId xmlns:p14="http://schemas.microsoft.com/office/powerpoint/2010/main" val="514196286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92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92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51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49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03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7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574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22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402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05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657411" y="416080"/>
            <a:ext cx="7799295" cy="1204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3000" b="1" dirty="0" smtClean="0">
                <a:solidFill>
                  <a:srgbClr val="000066"/>
                </a:solidFill>
                <a:latin typeface="Georgia"/>
                <a:cs typeface="Georgia"/>
              </a:rPr>
              <a:t>Crisis Text Line: Opportunities in Research and Practice</a:t>
            </a:r>
            <a:endParaRPr lang="en-US" sz="3000" b="1" i="1" u="none" strike="noStrike" cap="none" baseline="0" dirty="0">
              <a:solidFill>
                <a:srgbClr val="000066"/>
              </a:solidFill>
              <a:latin typeface="Georgia"/>
              <a:ea typeface="Source Sans Pro"/>
              <a:cs typeface="Georgia"/>
              <a:sym typeface="Source Sans Pro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627529" y="3333750"/>
            <a:ext cx="7874000" cy="1193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b="1" u="none" strike="noStrike" cap="none" baseline="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HMN Webinar Series</a:t>
            </a:r>
            <a:endParaRPr lang="en-US" b="1" dirty="0">
              <a:solidFill>
                <a:srgbClr val="000066"/>
              </a:solidFill>
              <a:latin typeface="Georgia"/>
              <a:ea typeface="Libre Baskerville"/>
              <a:cs typeface="Georgia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b="0" u="none" strike="noStrike" cap="none" baseline="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Session </a:t>
            </a:r>
            <a:r>
              <a:rPr lang="en-US" b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#</a:t>
            </a:r>
            <a:r>
              <a:rPr lang="en-US" b="0" u="none" strike="noStrike" cap="none" baseline="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15, December 2015</a:t>
            </a:r>
            <a:endParaRPr lang="en-US" b="0" u="none" strike="noStrike" cap="none" baseline="0" dirty="0">
              <a:solidFill>
                <a:srgbClr val="000066"/>
              </a:solidFill>
              <a:latin typeface="Georgia"/>
              <a:ea typeface="Libre Baskerville"/>
              <a:cs typeface="Georgia"/>
              <a:sym typeface="Libre Baskerville"/>
            </a:endParaRPr>
          </a:p>
        </p:txBody>
      </p:sp>
      <p:pic>
        <p:nvPicPr>
          <p:cNvPr id="2" name="Picture 1" descr="log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6"/>
          <a:stretch/>
        </p:blipFill>
        <p:spPr>
          <a:xfrm>
            <a:off x="1697892" y="1581150"/>
            <a:ext cx="5617308" cy="1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9566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518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782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231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510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402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618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3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342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613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6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04803" y="170656"/>
            <a:ext cx="8568265" cy="100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 dirty="0">
                <a:solidFill>
                  <a:srgbClr val="000066"/>
                </a:solidFill>
                <a:latin typeface="Georgia"/>
                <a:ea typeface="Source Sans Pro"/>
                <a:cs typeface="Georgia"/>
                <a:sym typeface="Source Sans Pro"/>
              </a:rPr>
              <a:t>Welcome and About </a:t>
            </a:r>
            <a:r>
              <a:rPr lang="en-US" sz="4000" b="1" i="0" u="none" strike="noStrike" cap="none" baseline="0" dirty="0" smtClean="0">
                <a:solidFill>
                  <a:srgbClr val="000066"/>
                </a:solidFill>
                <a:latin typeface="Georgia"/>
                <a:ea typeface="Source Sans Pro"/>
                <a:cs typeface="Georgia"/>
                <a:sym typeface="Source Sans Pro"/>
              </a:rPr>
              <a:t>HMN</a:t>
            </a:r>
            <a:endParaRPr lang="en-US" sz="4000" b="1" i="0" u="none" strike="noStrike" cap="none" baseline="0" dirty="0">
              <a:solidFill>
                <a:srgbClr val="000066"/>
              </a:solidFill>
              <a:latin typeface="Georgia"/>
              <a:ea typeface="Source Sans Pro"/>
              <a:cs typeface="Georgia"/>
              <a:sym typeface="Source Sans Pro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idx="1"/>
          </p:nvPr>
        </p:nvSpPr>
        <p:spPr>
          <a:xfrm>
            <a:off x="304803" y="1345408"/>
            <a:ext cx="8568265" cy="34218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 b="1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The Healthy Minds Network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Research-to-practice network based at University of Michigan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Public health approach to mental health among young people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 b="1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HMN Research-to-Practice Objectives:</a:t>
            </a:r>
          </a:p>
          <a:p>
            <a:pPr marL="693738" marR="0" lvl="3" indent="-7937" algn="l" rtl="0">
              <a:spcBef>
                <a:spcPts val="1000"/>
              </a:spcBef>
              <a:spcAft>
                <a:spcPts val="0"/>
              </a:spcAft>
              <a:buClr>
                <a:srgbClr val="A28E6A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(1) produce knowledge (</a:t>
            </a:r>
            <a:r>
              <a:rPr lang="en-US" sz="2400" b="0" i="1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research</a:t>
            </a:r>
            <a:r>
              <a:rPr lang="en-US" sz="2400" b="0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)</a:t>
            </a:r>
          </a:p>
          <a:p>
            <a:pPr marL="693738" marR="0" lvl="3" indent="-7937" algn="l" rtl="0">
              <a:spcBef>
                <a:spcPts val="1000"/>
              </a:spcBef>
              <a:spcAft>
                <a:spcPts val="0"/>
              </a:spcAft>
              <a:buClr>
                <a:srgbClr val="A28E6A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(2) distribute knowledge (</a:t>
            </a:r>
            <a:r>
              <a:rPr lang="en-US" sz="2400" b="0" i="1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dissemination</a:t>
            </a:r>
            <a:r>
              <a:rPr lang="en-US" sz="2400" b="0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)</a:t>
            </a:r>
          </a:p>
          <a:p>
            <a:pPr marL="693738" marR="0" lvl="3" indent="-7937" algn="l" rtl="0">
              <a:spcBef>
                <a:spcPts val="1000"/>
              </a:spcBef>
              <a:spcAft>
                <a:spcPts val="0"/>
              </a:spcAft>
              <a:buClr>
                <a:srgbClr val="A28E6A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(3) use knowledge (</a:t>
            </a:r>
            <a:r>
              <a:rPr lang="en-US" sz="2400" b="0" i="1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practice</a:t>
            </a:r>
            <a:r>
              <a:rPr lang="en-US" sz="2400" b="0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)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2916255"/>
            <a:ext cx="254000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477097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317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809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 dirty="0" smtClean="0">
                <a:solidFill>
                  <a:srgbClr val="000090"/>
                </a:solidFill>
                <a:latin typeface="Georgia"/>
                <a:ea typeface="Source Sans Pro"/>
                <a:cs typeface="Georgia"/>
                <a:sym typeface="Source Sans Pro"/>
              </a:rPr>
              <a:t>Discussion (Q&amp;A)</a:t>
            </a:r>
            <a:endParaRPr lang="en-US" sz="4000" b="1" i="0" u="none" strike="noStrike" cap="none" baseline="0" dirty="0">
              <a:solidFill>
                <a:srgbClr val="000090"/>
              </a:solidFill>
              <a:latin typeface="Georgia"/>
              <a:ea typeface="Source Sans Pro"/>
              <a:cs typeface="Georgia"/>
              <a:sym typeface="Source Sans Pro"/>
            </a:endParaRPr>
          </a:p>
        </p:txBody>
      </p:sp>
      <p:sp>
        <p:nvSpPr>
          <p:cNvPr id="731" name="Shape 7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200" b="0" i="0" u="none" strike="noStrike" cap="none" baseline="0" dirty="0">
                <a:solidFill>
                  <a:srgbClr val="000090"/>
                </a:solidFill>
                <a:latin typeface="Georgia"/>
                <a:ea typeface="Libre Baskerville"/>
                <a:cs typeface="Georgia"/>
                <a:sym typeface="Libre Baskerville"/>
              </a:rPr>
              <a:t>To pose a question, please submit your question using the “Chat Room” in the bottom corner of the </a:t>
            </a:r>
            <a:r>
              <a:rPr lang="en-US" sz="2200" b="0" i="0" u="none" strike="noStrike" cap="none" baseline="0" dirty="0" smtClean="0">
                <a:solidFill>
                  <a:srgbClr val="000090"/>
                </a:solidFill>
                <a:latin typeface="Georgia"/>
                <a:ea typeface="Libre Baskerville"/>
                <a:cs typeface="Georgia"/>
                <a:sym typeface="Libre Baskerville"/>
              </a:rPr>
              <a:t>screen</a:t>
            </a:r>
            <a:r>
              <a:rPr lang="en-US" sz="2200" dirty="0">
                <a:solidFill>
                  <a:srgbClr val="000090"/>
                </a:solidFill>
                <a:latin typeface="Georgia"/>
                <a:ea typeface="Libre Baskerville"/>
                <a:cs typeface="Georgia"/>
                <a:sym typeface="Libre Baskerville"/>
              </a:rPr>
              <a:t>.</a:t>
            </a:r>
            <a:endParaRPr sz="2200" b="0" i="0" u="none" strike="noStrike" cap="none" baseline="0" dirty="0">
              <a:solidFill>
                <a:schemeClr val="dk1"/>
              </a:solidFill>
              <a:latin typeface="Georgia"/>
              <a:ea typeface="Libre Baskerville"/>
              <a:cs typeface="Georgia"/>
              <a:sym typeface="Libre Baskerville"/>
            </a:endParaRPr>
          </a:p>
          <a:p>
            <a:pPr marL="0" marR="0" lvl="0" indent="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Georgia"/>
              <a:ea typeface="Libre Baskerville"/>
              <a:cs typeface="Georgia"/>
              <a:sym typeface="Libre Baskerville"/>
            </a:endParaRPr>
          </a:p>
        </p:txBody>
      </p:sp>
      <p:pic>
        <p:nvPicPr>
          <p:cNvPr id="732" name="Shape 7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3500" y="2553260"/>
            <a:ext cx="3937000" cy="2076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698040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41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 dirty="0">
                <a:solidFill>
                  <a:srgbClr val="000066"/>
                </a:solidFill>
                <a:latin typeface="Georgia"/>
                <a:ea typeface="Source Sans Pro"/>
                <a:cs typeface="Georgia"/>
                <a:sym typeface="Source Sans Pro"/>
              </a:rPr>
              <a:t>More Information</a:t>
            </a:r>
          </a:p>
        </p:txBody>
      </p:sp>
      <p:sp>
        <p:nvSpPr>
          <p:cNvPr id="744" name="Shape 744"/>
          <p:cNvSpPr txBox="1">
            <a:spLocks noGrp="1"/>
          </p:cNvSpPr>
          <p:nvPr>
            <p:ph idx="1"/>
          </p:nvPr>
        </p:nvSpPr>
        <p:spPr>
          <a:xfrm>
            <a:off x="394155" y="3105150"/>
            <a:ext cx="8423208" cy="18008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1" i="0" u="none" strike="noStrike" cap="none" baseline="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Crisis Text Line</a:t>
            </a:r>
          </a:p>
          <a:p>
            <a:pPr lvl="0" algn="ctr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000" dirty="0" err="1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www.crisistextline.org</a:t>
            </a:r>
            <a:r>
              <a:rPr lang="en-US" sz="200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| </a:t>
            </a:r>
            <a:r>
              <a:rPr lang="en-US" sz="2000" dirty="0" err="1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liz@</a:t>
            </a:r>
            <a:r>
              <a:rPr lang="en-US" sz="2000" dirty="0" err="1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crisistextline.org</a:t>
            </a:r>
            <a:endParaRPr lang="en-US" sz="2000" dirty="0" smtClean="0">
              <a:solidFill>
                <a:srgbClr val="000066"/>
              </a:solidFill>
              <a:latin typeface="Georgia"/>
              <a:ea typeface="Libre Baskerville"/>
              <a:cs typeface="Georgia"/>
              <a:sym typeface="Libre Baskerville"/>
            </a:endParaRPr>
          </a:p>
          <a:p>
            <a:pPr lvl="0" algn="ctr">
              <a:spcBef>
                <a:spcPts val="0"/>
              </a:spcBef>
              <a:buClr>
                <a:schemeClr val="accent1"/>
              </a:buClr>
              <a:buSzPct val="25000"/>
            </a:pPr>
            <a:endParaRPr lang="en-US" sz="2000" dirty="0">
              <a:solidFill>
                <a:srgbClr val="000066"/>
              </a:solidFill>
              <a:latin typeface="Georgia"/>
              <a:ea typeface="Libre Baskerville"/>
              <a:cs typeface="Georgia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1" i="0" u="none" strike="noStrike" cap="none" baseline="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Healthy </a:t>
            </a:r>
            <a:r>
              <a:rPr lang="en-US" sz="2000" b="1" i="0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Minds </a:t>
            </a:r>
            <a:r>
              <a:rPr lang="en-US" sz="2000" b="1" i="0" u="none" strike="noStrike" cap="none" baseline="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Network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 dirty="0" err="1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www.healthymindsnetwork.org</a:t>
            </a:r>
            <a:r>
              <a:rPr lang="en-US" sz="200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| </a:t>
            </a:r>
            <a:r>
              <a:rPr lang="en-US" sz="2000" b="0" i="0" u="none" strike="noStrike" cap="none" baseline="0" dirty="0" err="1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healthyminds@umich.edu</a:t>
            </a:r>
            <a:endParaRPr lang="en-US" sz="2000" b="0" i="0" u="none" strike="noStrike" cap="none" baseline="0" dirty="0" smtClean="0">
              <a:solidFill>
                <a:srgbClr val="000066"/>
              </a:solidFill>
              <a:latin typeface="Georgia"/>
              <a:ea typeface="Libre Baskerville"/>
              <a:cs typeface="Georgia"/>
              <a:sym typeface="Libre Baskerville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6"/>
          <a:stretch/>
        </p:blipFill>
        <p:spPr>
          <a:xfrm>
            <a:off x="381000" y="1319022"/>
            <a:ext cx="5617308" cy="1709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52550"/>
            <a:ext cx="2017261" cy="1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1996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 dirty="0">
                <a:solidFill>
                  <a:srgbClr val="000066"/>
                </a:solidFill>
                <a:latin typeface="Georgia"/>
                <a:ea typeface="Source Sans Pro"/>
                <a:cs typeface="Georgia"/>
                <a:sym typeface="Source Sans Pro"/>
              </a:rPr>
              <a:t>HMN Announcements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idx="1"/>
          </p:nvPr>
        </p:nvSpPr>
        <p:spPr>
          <a:xfrm>
            <a:off x="228600" y="1352550"/>
            <a:ext cx="8686800" cy="3497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lvl="0" indent="-273050">
              <a:spcBef>
                <a:spcPts val="1000"/>
              </a:spcBef>
              <a:buClr>
                <a:srgbClr val="000066"/>
              </a:buClr>
              <a:buSzPct val="85000"/>
              <a:buFont typeface="Noto Symbol"/>
              <a:buChar char="▪"/>
            </a:pPr>
            <a:r>
              <a:rPr lang="en-US" sz="1900" b="1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HMS community </a:t>
            </a:r>
            <a:r>
              <a:rPr lang="en-US" sz="1900" b="1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c</a:t>
            </a:r>
            <a:r>
              <a:rPr lang="en-US" sz="1900" b="1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ollege study</a:t>
            </a:r>
          </a:p>
          <a:p>
            <a:pPr marL="273050" lvl="0" indent="-273050">
              <a:spcBef>
                <a:spcPts val="1000"/>
              </a:spcBef>
              <a:buClr>
                <a:srgbClr val="000066"/>
              </a:buClr>
              <a:buSzPct val="85000"/>
              <a:buFont typeface="Noto Symbol"/>
              <a:buChar char="▪"/>
            </a:pPr>
            <a:r>
              <a:rPr lang="en-US" sz="1900" i="1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New York Times </a:t>
            </a:r>
            <a:r>
              <a:rPr lang="en-US" sz="190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op</a:t>
            </a:r>
            <a:r>
              <a:rPr lang="en-US" sz="190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-</a:t>
            </a:r>
            <a:r>
              <a:rPr lang="en-US" sz="190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ed, “Hungry, Homeless, and in College”: </a:t>
            </a:r>
            <a:r>
              <a:rPr lang="en-US" sz="1900" dirty="0" err="1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www.nytimes.com</a:t>
            </a:r>
            <a:r>
              <a:rPr lang="en-US" sz="190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/2015/12/04/opinion/</a:t>
            </a:r>
            <a:r>
              <a:rPr lang="en-US" sz="1900" dirty="0" err="1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hungry-homeless-and-in-college.html?_r</a:t>
            </a:r>
            <a:r>
              <a:rPr lang="en-US" sz="190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=</a:t>
            </a:r>
            <a:r>
              <a:rPr lang="en-US" sz="190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0 (Sara </a:t>
            </a:r>
            <a:r>
              <a:rPr lang="en-US" sz="1900" dirty="0" err="1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Goldrick-Rab</a:t>
            </a:r>
            <a:r>
              <a:rPr lang="en-US" sz="190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 and Katie </a:t>
            </a:r>
            <a:r>
              <a:rPr lang="en-US" sz="1900" dirty="0" err="1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Broton</a:t>
            </a:r>
            <a:r>
              <a:rPr lang="en-US" sz="190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)</a:t>
            </a:r>
            <a:endParaRPr lang="en-US" sz="1900" dirty="0">
              <a:solidFill>
                <a:srgbClr val="000066"/>
              </a:solidFill>
              <a:latin typeface="Georgia"/>
              <a:ea typeface="Libre Baskerville"/>
              <a:cs typeface="Georgia"/>
              <a:sym typeface="Libre Baskerville"/>
            </a:endParaRPr>
          </a:p>
          <a:p>
            <a:pPr marL="273050" lvl="0" indent="-273050">
              <a:spcBef>
                <a:spcPts val="1000"/>
              </a:spcBef>
              <a:buClr>
                <a:srgbClr val="000066"/>
              </a:buClr>
              <a:buSzPct val="85000"/>
              <a:buFont typeface="Noto Symbol"/>
              <a:buChar char="▪"/>
            </a:pPr>
            <a:r>
              <a:rPr lang="en-US" sz="190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W</a:t>
            </a:r>
            <a:r>
              <a:rPr lang="en-US" sz="190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orking </a:t>
            </a:r>
            <a:r>
              <a:rPr lang="en-US" sz="190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on a second report focusing on </a:t>
            </a:r>
            <a:r>
              <a:rPr lang="en-US" sz="190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mental </a:t>
            </a:r>
            <a:r>
              <a:rPr lang="en-US" sz="190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health </a:t>
            </a:r>
            <a:r>
              <a:rPr lang="en-US" sz="190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measures</a:t>
            </a:r>
          </a:p>
          <a:p>
            <a:pPr marL="273050" lvl="0" indent="-273050">
              <a:spcBef>
                <a:spcPts val="1000"/>
              </a:spcBef>
              <a:buClr>
                <a:srgbClr val="000066"/>
              </a:buClr>
              <a:buSzPct val="85000"/>
              <a:buFont typeface="Noto Symbol"/>
              <a:buChar char="▪"/>
            </a:pPr>
            <a:r>
              <a:rPr lang="en-US" sz="1900" b="1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Annual </a:t>
            </a:r>
            <a:r>
              <a:rPr lang="en-US" sz="1900" b="1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College Mental Health Research Symposium (March 8-9, 2016) </a:t>
            </a:r>
            <a:r>
              <a:rPr lang="en-US" sz="1900" b="1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and Depression </a:t>
            </a:r>
            <a:r>
              <a:rPr lang="en-US" sz="1900" b="1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on College Campuses Conference (March 9-10, 2016) in Ann </a:t>
            </a:r>
            <a:r>
              <a:rPr lang="en-US" sz="1900" b="1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Arbor</a:t>
            </a:r>
          </a:p>
          <a:p>
            <a:pPr marL="273050" lvl="0" indent="-273050">
              <a:spcBef>
                <a:spcPts val="1000"/>
              </a:spcBef>
              <a:buClr>
                <a:srgbClr val="000066"/>
              </a:buClr>
              <a:buSzPct val="85000"/>
              <a:buFont typeface="Noto Symbol"/>
              <a:buChar char="▪"/>
            </a:pPr>
            <a:r>
              <a:rPr lang="en-US" sz="1900" b="1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O</a:t>
            </a:r>
            <a:r>
              <a:rPr lang="en-US" sz="1900" b="1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pportunity for campuses to </a:t>
            </a:r>
            <a:r>
              <a:rPr lang="en-US" sz="1900" b="1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join HMS:  </a:t>
            </a:r>
            <a:r>
              <a:rPr lang="en-US" sz="1900" b="1" dirty="0" err="1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healthymindsnetwork.org</a:t>
            </a:r>
            <a:r>
              <a:rPr lang="en-US" sz="1900" b="1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/for-schools/participate</a:t>
            </a:r>
            <a:endParaRPr lang="en-US" sz="1900" b="1" dirty="0" smtClean="0">
              <a:solidFill>
                <a:srgbClr val="000066"/>
              </a:solidFill>
              <a:latin typeface="Georgia"/>
              <a:ea typeface="Libre Baskerville"/>
              <a:cs typeface="Georgia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27284440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63770" y="168518"/>
            <a:ext cx="8587153" cy="1011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SzPct val="25000"/>
            </a:pPr>
            <a:r>
              <a:rPr lang="en-US" sz="4000" b="1" i="0" u="none" strike="noStrike" cap="none" baseline="0" dirty="0">
                <a:solidFill>
                  <a:srgbClr val="000066"/>
                </a:solidFill>
                <a:latin typeface="Georgia"/>
                <a:ea typeface="Source Sans Pro"/>
                <a:cs typeface="Georgia"/>
                <a:sym typeface="Source Sans Pro"/>
              </a:rPr>
              <a:t>Today’s </a:t>
            </a:r>
            <a:r>
              <a:rPr lang="en-US" sz="4000" b="1" i="0" u="none" strike="noStrike" cap="none" baseline="0" dirty="0" smtClean="0">
                <a:solidFill>
                  <a:srgbClr val="000066"/>
                </a:solidFill>
                <a:latin typeface="Georgia"/>
                <a:ea typeface="Source Sans Pro"/>
                <a:cs typeface="Georgia"/>
                <a:sym typeface="Source Sans Pro"/>
              </a:rPr>
              <a:t>Webinar</a:t>
            </a:r>
            <a:endParaRPr lang="en-US" sz="4000" b="1" i="0" u="none" strike="noStrike" cap="none" baseline="0" dirty="0">
              <a:solidFill>
                <a:srgbClr val="000066"/>
              </a:solidFill>
              <a:latin typeface="Georgia"/>
              <a:ea typeface="Source Sans Pro"/>
              <a:cs typeface="Georgia"/>
              <a:sym typeface="Source Sans Pro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349249" y="1285876"/>
            <a:ext cx="8524874" cy="3597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lvl="0" indent="-273050">
              <a:spcBef>
                <a:spcPts val="0"/>
              </a:spcBef>
              <a:buClr>
                <a:srgbClr val="000066"/>
              </a:buClr>
              <a:buSzPct val="85000"/>
              <a:buFont typeface="Noto Symbol"/>
              <a:buChar char="▪"/>
            </a:pPr>
            <a:r>
              <a:rPr lang="en-US" sz="2400" dirty="0">
                <a:solidFill>
                  <a:srgbClr val="000066"/>
                </a:solidFill>
                <a:latin typeface="Georgia"/>
                <a:cs typeface="Georgia"/>
              </a:rPr>
              <a:t>Crisis Text Line: Opportunities in Research and </a:t>
            </a:r>
            <a:r>
              <a:rPr lang="en-US" sz="2400" dirty="0" smtClean="0">
                <a:solidFill>
                  <a:srgbClr val="000066"/>
                </a:solidFill>
                <a:latin typeface="Georgia"/>
                <a:cs typeface="Georgia"/>
              </a:rPr>
              <a:t>Practice</a:t>
            </a:r>
          </a:p>
          <a:p>
            <a:pPr lvl="0">
              <a:spcBef>
                <a:spcPts val="0"/>
              </a:spcBef>
              <a:buClr>
                <a:srgbClr val="000066"/>
              </a:buClr>
              <a:buSzPct val="85000"/>
            </a:pPr>
            <a:endParaRPr lang="en-US" sz="2200" i="0" u="none" strike="noStrike" cap="none" baseline="0" dirty="0" smtClean="0">
              <a:solidFill>
                <a:srgbClr val="000066"/>
              </a:solidFill>
              <a:latin typeface="Georgia"/>
              <a:ea typeface="Libre Baskerville"/>
              <a:cs typeface="Georgia"/>
              <a:sym typeface="Libre Baskerville"/>
            </a:endParaRPr>
          </a:p>
          <a:p>
            <a:pPr lvl="0">
              <a:spcBef>
                <a:spcPts val="0"/>
              </a:spcBef>
              <a:buClr>
                <a:srgbClr val="000066"/>
              </a:buClr>
              <a:buSzPct val="85000"/>
            </a:pPr>
            <a:endParaRPr lang="en-US" sz="2200" i="0" u="none" strike="noStrike" cap="none" baseline="0" dirty="0" smtClean="0">
              <a:solidFill>
                <a:srgbClr val="000066"/>
              </a:solidFill>
              <a:latin typeface="Georgia"/>
              <a:ea typeface="Libre Baskerville"/>
              <a:cs typeface="Georgia"/>
              <a:sym typeface="Libre Baskerville"/>
            </a:endParaRPr>
          </a:p>
          <a:p>
            <a:pPr marL="273050" lvl="0" indent="-273050">
              <a:spcBef>
                <a:spcPts val="0"/>
              </a:spcBef>
              <a:buClr>
                <a:srgbClr val="000066"/>
              </a:buClr>
              <a:buSzPct val="85000"/>
              <a:buFont typeface="Noto Symbol"/>
              <a:buChar char="▪"/>
            </a:pPr>
            <a:r>
              <a:rPr lang="en-US" sz="2200" i="0" u="none" strike="noStrike" cap="none" baseline="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Presenter</a:t>
            </a:r>
            <a:r>
              <a:rPr lang="en-US" sz="220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: Liz Eddy, </a:t>
            </a:r>
            <a:r>
              <a:rPr lang="en-US" sz="2400" dirty="0" smtClean="0">
                <a:solidFill>
                  <a:srgbClr val="000066"/>
                </a:solidFill>
                <a:latin typeface="Georgia"/>
                <a:cs typeface="Georgia"/>
              </a:rPr>
              <a:t>Director </a:t>
            </a:r>
            <a:r>
              <a:rPr lang="en-US" sz="2400" dirty="0">
                <a:solidFill>
                  <a:srgbClr val="000066"/>
                </a:solidFill>
                <a:latin typeface="Georgia"/>
                <a:cs typeface="Georgia"/>
              </a:rPr>
              <a:t>of Communications and Events, Crisis Text Line</a:t>
            </a:r>
            <a:endParaRPr lang="en-US" sz="2400" dirty="0">
              <a:solidFill>
                <a:srgbClr val="000066"/>
              </a:solidFill>
              <a:latin typeface="Georgia"/>
              <a:ea typeface="Libre Baskerville"/>
              <a:cs typeface="Georgia"/>
              <a:sym typeface="Libre Baskerville"/>
            </a:endParaRPr>
          </a:p>
          <a:p>
            <a:pPr lvl="0">
              <a:spcBef>
                <a:spcPts val="0"/>
              </a:spcBef>
              <a:buClr>
                <a:srgbClr val="000066"/>
              </a:buClr>
              <a:buSzPct val="85000"/>
            </a:pPr>
            <a:endParaRPr lang="en-US" sz="2200" dirty="0" smtClean="0">
              <a:solidFill>
                <a:srgbClr val="000066"/>
              </a:solidFill>
              <a:latin typeface="Georgia"/>
              <a:ea typeface="Libre Baskerville"/>
              <a:cs typeface="Georgia"/>
              <a:sym typeface="Libre Baskerville"/>
            </a:endParaRPr>
          </a:p>
          <a:p>
            <a:pPr lvl="0">
              <a:spcBef>
                <a:spcPts val="0"/>
              </a:spcBef>
              <a:buClr>
                <a:srgbClr val="000066"/>
              </a:buClr>
              <a:buSzPct val="85000"/>
            </a:pPr>
            <a:endParaRPr lang="en-US" sz="2200" dirty="0" smtClean="0">
              <a:solidFill>
                <a:srgbClr val="000066"/>
              </a:solidFill>
              <a:latin typeface="Georgia"/>
              <a:ea typeface="Libre Baskerville"/>
              <a:cs typeface="Georgia"/>
              <a:sym typeface="Libre Baskerville"/>
            </a:endParaRPr>
          </a:p>
          <a:p>
            <a:pPr marL="273050" lvl="0" indent="-273050">
              <a:spcBef>
                <a:spcPts val="0"/>
              </a:spcBef>
              <a:buClr>
                <a:srgbClr val="000066"/>
              </a:buClr>
              <a:buSzPct val="85000"/>
              <a:buFont typeface="Noto Symbol"/>
              <a:buChar char="▪"/>
            </a:pPr>
            <a:r>
              <a:rPr lang="en-US" sz="2200" dirty="0" smtClean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Discussion</a:t>
            </a:r>
            <a:endParaRPr lang="en-US" sz="2200" i="0" u="none" strike="noStrike" cap="none" baseline="0" dirty="0">
              <a:solidFill>
                <a:srgbClr val="000066"/>
              </a:solidFill>
              <a:latin typeface="Georgia"/>
              <a:ea typeface="Libre Baskerville"/>
              <a:cs typeface="Georgia"/>
              <a:sym typeface="Libre Baskerville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Noto Symbol"/>
              <a:buNone/>
            </a:pPr>
            <a:r>
              <a:rPr lang="en-US" sz="2200" b="0" i="1" u="none" strike="noStrike" cap="none" baseline="0" dirty="0">
                <a:solidFill>
                  <a:srgbClr val="000066"/>
                </a:solidFill>
                <a:latin typeface="Georgia"/>
                <a:ea typeface="Libre Baskerville"/>
                <a:cs typeface="Georgia"/>
                <a:sym typeface="Libre Baskerville"/>
              </a:rPr>
              <a:t>Please submit questions at any point throughout the webinar using the chat box!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807887"/>
            <a:ext cx="1364063" cy="1364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118309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67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nbri\Downloads\CTL Preso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9177867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3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54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00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340</Words>
  <Application>Microsoft Office PowerPoint</Application>
  <PresentationFormat>On-screen Show (16:9)</PresentationFormat>
  <Paragraphs>45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Welcome to the HMN  Webinar Series!</vt:lpstr>
      <vt:lpstr>Crisis Text Line: Opportunities in Research and Practice</vt:lpstr>
      <vt:lpstr>Welcome and About HMN</vt:lpstr>
      <vt:lpstr>HMN Announcements</vt:lpstr>
      <vt:lpstr>Today’s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(Q&amp;A)</vt:lpstr>
      <vt:lpstr>More Information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Dunn, Brian</dc:creator>
  <cp:lastModifiedBy>Adam Kern</cp:lastModifiedBy>
  <cp:revision>4</cp:revision>
  <dcterms:created xsi:type="dcterms:W3CDTF">2015-12-07T17:41:22Z</dcterms:created>
  <dcterms:modified xsi:type="dcterms:W3CDTF">2015-12-09T18:49:18Z</dcterms:modified>
</cp:coreProperties>
</file>