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</p:sldMasterIdLst>
  <p:notesMasterIdLst>
    <p:notesMasterId r:id="rId36"/>
  </p:notesMasterIdLst>
  <p:sldIdLst>
    <p:sldId id="265" r:id="rId14"/>
    <p:sldId id="266" r:id="rId15"/>
    <p:sldId id="267" r:id="rId16"/>
    <p:sldId id="268" r:id="rId17"/>
    <p:sldId id="269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5143500" type="screen16x9"/>
  <p:notesSz cx="6858000" cy="9144000"/>
  <p:embeddedFontLst>
    <p:embeddedFont>
      <p:font typeface="Brush Script MT" panose="03060802040406070304" pitchFamily="66" charset="0"/>
      <p: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Proxima Nova Extrabold" panose="020B0604020202020204" charset="0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3.fntdata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7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737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1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91420" rIns="91420" bIns="9142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Shape 11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920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0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995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the app store: few apps are marketing themselves as “Great for people with depression.” Because then no one is going to use it. They’re all marketed as wellness apps.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tried to quantify how many wellness and mental health apps are in the app store and i actually couldnt because it’s literally not possible to count.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someone finds an app that looks interesting, the only measure of it “working” is the reviews on the app store. Or maybe things they’ve found with a google search.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243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486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894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527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462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0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989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27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04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fld id="{4C863DE3-DFC9-4356-8ABE-AE793740EEFF}" type="slidenum">
              <a:rPr lang="en-US" altLang="en-US">
                <a:latin typeface="Calibri" panose="020F0502020204030204" pitchFamily="34" charset="0"/>
              </a:rPr>
              <a:pPr algn="l">
                <a:buClrTx/>
                <a:buSz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4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343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04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fld id="{4C863DE3-DFC9-4356-8ABE-AE793740EEFF}" type="slidenum">
              <a:rPr lang="en-US" altLang="en-US">
                <a:latin typeface="Calibri" panose="020F0502020204030204" pitchFamily="34" charset="0"/>
              </a:rPr>
              <a:pPr algn="l">
                <a:buClrTx/>
                <a:buSzTx/>
                <a:buFontTx/>
                <a:buNone/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2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253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457200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fld id="{FC85C458-9D6A-4AB9-83F1-F76DD71C6563}" type="slidenum">
              <a:rPr lang="en-US" altLang="en-US">
                <a:latin typeface="Calibri" panose="020F0502020204030204" pitchFamily="34" charset="0"/>
              </a:rPr>
              <a:pPr algn="l">
                <a:buClrTx/>
                <a:buSz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6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3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579" name="Shape 13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697" rIns="91420" bIns="45697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3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8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65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16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71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92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3356" y="129779"/>
            <a:ext cx="8777288" cy="4883944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6642" y="246872"/>
                <a:ext cx="8623442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6642" y="6389249"/>
                <a:ext cx="8623442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6642" y="1611845"/>
                <a:ext cx="8623442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BFBFB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125CBDBC-1DB9-4CA0-B3FF-181FFA2937AB}" type="datetimeFigureOut">
              <a:rPr lang="en-US" altLang="en-US"/>
              <a:pPr>
                <a:defRPr/>
              </a:pPr>
              <a:t>2/8/2018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B35D-9B21-45A5-8F1B-FE0E5B6C9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7728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6966" y="308373"/>
            <a:ext cx="8170069" cy="4526756"/>
            <a:chOff x="486873" y="411480"/>
            <a:chExt cx="8170254" cy="6035040"/>
          </a:xfrm>
        </p:grpSpPr>
        <p:sp>
          <p:nvSpPr>
            <p:cNvPr id="5" name="Rectangle 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563075" y="474973"/>
              <a:ext cx="7982131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sz="1350" kern="120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3075" y="6133815"/>
              <a:ext cx="7982131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075" y="457512"/>
              <a:ext cx="7982131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42962"/>
            <a:ext cx="7342188" cy="1443038"/>
          </a:xfrm>
        </p:spPr>
        <p:txBody>
          <a:bodyPr anchor="b">
            <a:noAutofit/>
          </a:bodyPr>
          <a:lstStyle>
            <a:lvl1pPr>
              <a:defRPr sz="405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1750"/>
            <a:ext cx="7342188" cy="1314450"/>
          </a:xfrm>
        </p:spPr>
        <p:txBody>
          <a:bodyPr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73881" y="4592241"/>
            <a:ext cx="2133600" cy="1940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BFBFB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A4DCE198-7E90-48FD-988C-6D4EF90EC0D5}" type="datetimeFigureOut">
              <a:rPr lang="en-US" altLang="en-US"/>
              <a:pPr>
                <a:defRPr/>
              </a:pPr>
              <a:t>2/8/2018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4592242"/>
            <a:ext cx="2895600" cy="19288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592241"/>
            <a:ext cx="762000" cy="2035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C487-795E-47A8-B593-2662FAE42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960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3356" y="129779"/>
            <a:ext cx="8777288" cy="4883944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6642" y="246872"/>
                <a:ext cx="8623442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6642" y="6389249"/>
                <a:ext cx="8623442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6642" y="1611845"/>
                <a:ext cx="8623442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BFBFB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125CBDBC-1DB9-4CA0-B3FF-181FFA2937AB}" type="datetimeFigureOut">
              <a:rPr lang="en-US" altLang="en-US"/>
              <a:pPr>
                <a:defRPr/>
              </a:pPr>
              <a:t>2/8/2018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B35D-9B21-45A5-8F1B-FE0E5B6C9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7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3356" y="129779"/>
            <a:ext cx="8777288" cy="4883944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6642" y="246872"/>
                <a:ext cx="8623442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6642" y="6389249"/>
                <a:ext cx="8623442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6642" y="1611845"/>
                <a:ext cx="8623442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BFBFB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125CBDBC-1DB9-4CA0-B3FF-181FFA2937AB}" type="datetimeFigureOut">
              <a:rPr lang="en-US" altLang="en-US"/>
              <a:pPr>
                <a:defRPr/>
              </a:pPr>
              <a:t>2/8/2018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B35D-9B21-45A5-8F1B-FE0E5B6C9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70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3356" y="129779"/>
            <a:ext cx="8777288" cy="4883944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6642" y="246872"/>
                <a:ext cx="8623442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6642" y="6389249"/>
                <a:ext cx="8623442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6642" y="1611845"/>
                <a:ext cx="8623442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Tx/>
                  <a:buFontTx/>
                  <a:buNone/>
                  <a:defRPr/>
                </a:pPr>
                <a:endParaRPr sz="1350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BFBFB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125CBDBC-1DB9-4CA0-B3FF-181FFA2937AB}" type="datetimeFigureOut">
              <a:rPr lang="en-US" altLang="en-US"/>
              <a:pPr>
                <a:defRPr/>
              </a:pPr>
              <a:t>2/8/2018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B35D-9B21-45A5-8F1B-FE0E5B6C9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97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6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01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8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7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>
                <a:buClrTx/>
                <a:buFontTx/>
                <a:buNone/>
              </a:pPr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204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>
                <a:buClrTx/>
                <a:buFontTx/>
                <a:buNone/>
              </a:pPr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60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>
                <a:buClrTx/>
                <a:buFontTx/>
                <a:buNone/>
              </a:pPr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97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>
                <a:buClrTx/>
                <a:buFontTx/>
                <a:buNone/>
              </a:pPr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38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50000">
              <a:srgbClr val="336699"/>
            </a:gs>
            <a:gs pos="100000">
              <a:srgbClr val="3366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183356"/>
            <a:ext cx="7344966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344966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078" y="4779169"/>
            <a:ext cx="2133600" cy="194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D8C3579D-33D9-4A6E-A14E-2D078083CCB1}" type="datetimeFigureOut">
              <a:rPr lang="en-US" kern="1200">
                <a:ea typeface="+mn-ea"/>
              </a:rPr>
              <a:pPr>
                <a:buClrTx/>
                <a:buFontTx/>
                <a:buNone/>
                <a:defRPr/>
              </a:pPr>
              <a:t>2/8/2018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079" y="4779169"/>
            <a:ext cx="2895600" cy="19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3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75B40650-5C98-4B34-885D-2FA57E71DE12}" type="slidenum">
              <a:rPr lang="en-US"/>
              <a:pPr>
                <a:buClr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9pPr>
    </p:titleStyle>
    <p:bodyStyle>
      <a:lvl1pPr marL="257175" indent="-257175" algn="l" rtl="0" eaLnBrk="0" fontAlgn="base" hangingPunct="0">
        <a:spcBef>
          <a:spcPts val="15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1pPr>
      <a:lvl2pPr marL="4345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sz="1650" kern="1200">
          <a:solidFill>
            <a:srgbClr val="404040"/>
          </a:solidFill>
          <a:latin typeface="+mn-lt"/>
          <a:ea typeface="+mn-ea"/>
          <a:cs typeface="+mn-cs"/>
        </a:defRPr>
      </a:lvl2pPr>
      <a:lvl3pPr marL="6060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7774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9489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50000">
              <a:srgbClr val="336699"/>
            </a:gs>
            <a:gs pos="100000">
              <a:srgbClr val="3366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183356"/>
            <a:ext cx="7344966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344966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078" y="4779169"/>
            <a:ext cx="2133600" cy="194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D8C3579D-33D9-4A6E-A14E-2D078083CCB1}" type="datetimeFigureOut">
              <a:rPr lang="en-US" kern="1200">
                <a:ea typeface="+mn-ea"/>
              </a:rPr>
              <a:pPr>
                <a:buClrTx/>
                <a:buFontTx/>
                <a:buNone/>
                <a:defRPr/>
              </a:pPr>
              <a:t>2/8/2018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079" y="4779169"/>
            <a:ext cx="2895600" cy="19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3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75B40650-5C98-4B34-885D-2FA57E71DE12}" type="slidenum">
              <a:rPr lang="en-US"/>
              <a:pPr>
                <a:buClr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9pPr>
    </p:titleStyle>
    <p:bodyStyle>
      <a:lvl1pPr marL="257175" indent="-257175" algn="l" rtl="0" eaLnBrk="0" fontAlgn="base" hangingPunct="0">
        <a:spcBef>
          <a:spcPts val="15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1pPr>
      <a:lvl2pPr marL="4345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sz="1650" kern="1200">
          <a:solidFill>
            <a:srgbClr val="404040"/>
          </a:solidFill>
          <a:latin typeface="+mn-lt"/>
          <a:ea typeface="+mn-ea"/>
          <a:cs typeface="+mn-cs"/>
        </a:defRPr>
      </a:lvl2pPr>
      <a:lvl3pPr marL="6060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7774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9489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50000">
              <a:srgbClr val="336699"/>
            </a:gs>
            <a:gs pos="100000">
              <a:srgbClr val="3366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183356"/>
            <a:ext cx="7344966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344966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078" y="4779169"/>
            <a:ext cx="2133600" cy="194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D8C3579D-33D9-4A6E-A14E-2D078083CCB1}" type="datetimeFigureOut">
              <a:rPr lang="en-US" kern="1200">
                <a:ea typeface="+mn-ea"/>
              </a:rPr>
              <a:pPr>
                <a:buClrTx/>
                <a:buFontTx/>
                <a:buNone/>
                <a:defRPr/>
              </a:pPr>
              <a:t>2/8/2018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079" y="4779169"/>
            <a:ext cx="2895600" cy="19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3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75B40650-5C98-4B34-885D-2FA57E71DE12}" type="slidenum">
              <a:rPr lang="en-US"/>
              <a:pPr>
                <a:buClr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9pPr>
    </p:titleStyle>
    <p:bodyStyle>
      <a:lvl1pPr marL="257175" indent="-257175" algn="l" rtl="0" eaLnBrk="0" fontAlgn="base" hangingPunct="0">
        <a:spcBef>
          <a:spcPts val="15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1pPr>
      <a:lvl2pPr marL="4345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sz="1650" kern="1200">
          <a:solidFill>
            <a:srgbClr val="404040"/>
          </a:solidFill>
          <a:latin typeface="+mn-lt"/>
          <a:ea typeface="+mn-ea"/>
          <a:cs typeface="+mn-cs"/>
        </a:defRPr>
      </a:lvl2pPr>
      <a:lvl3pPr marL="6060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7774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9489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50000">
              <a:srgbClr val="336699"/>
            </a:gs>
            <a:gs pos="100000">
              <a:srgbClr val="3366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183356"/>
            <a:ext cx="7344966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344966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078" y="4779169"/>
            <a:ext cx="2133600" cy="194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D8C3579D-33D9-4A6E-A14E-2D078083CCB1}" type="datetimeFigureOut">
              <a:rPr lang="en-US" kern="1200">
                <a:ea typeface="+mn-ea"/>
              </a:rPr>
              <a:pPr>
                <a:buClrTx/>
                <a:buFontTx/>
                <a:buNone/>
                <a:defRPr/>
              </a:pPr>
              <a:t>2/8/2018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079" y="4779169"/>
            <a:ext cx="2895600" cy="19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3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75B40650-5C98-4B34-885D-2FA57E71DE12}" type="slidenum">
              <a:rPr lang="en-US"/>
              <a:pPr>
                <a:buClr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9pPr>
    </p:titleStyle>
    <p:bodyStyle>
      <a:lvl1pPr marL="257175" indent="-257175" algn="l" rtl="0" eaLnBrk="0" fontAlgn="base" hangingPunct="0">
        <a:spcBef>
          <a:spcPts val="15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1pPr>
      <a:lvl2pPr marL="4345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sz="1650" kern="1200">
          <a:solidFill>
            <a:srgbClr val="404040"/>
          </a:solidFill>
          <a:latin typeface="+mn-lt"/>
          <a:ea typeface="+mn-ea"/>
          <a:cs typeface="+mn-cs"/>
        </a:defRPr>
      </a:lvl2pPr>
      <a:lvl3pPr marL="6060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7774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9489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50000">
              <a:srgbClr val="336699"/>
            </a:gs>
            <a:gs pos="100000">
              <a:srgbClr val="3366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183356"/>
            <a:ext cx="7344966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344966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078" y="4779169"/>
            <a:ext cx="2133600" cy="194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D8C3579D-33D9-4A6E-A14E-2D078083CCB1}" type="datetimeFigureOut">
              <a:rPr lang="en-US" kern="1200">
                <a:ea typeface="+mn-ea"/>
              </a:rPr>
              <a:pPr>
                <a:buClrTx/>
                <a:buFontTx/>
                <a:buNone/>
                <a:defRPr/>
              </a:pPr>
              <a:t>2/8/2018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079" y="4779169"/>
            <a:ext cx="2895600" cy="19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Brush Script MT" pitchFamily="66" charset="0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3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8F8F8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  <a:buNone/>
              <a:defRPr/>
            </a:pPr>
            <a:fld id="{75B40650-5C98-4B34-885D-2FA57E71DE12}" type="slidenum">
              <a:rPr lang="en-US"/>
              <a:pPr>
                <a:buClr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eorgia" panose="02040502050405020303" pitchFamily="18" charset="0"/>
        </a:defRPr>
      </a:lvl9pPr>
    </p:titleStyle>
    <p:bodyStyle>
      <a:lvl1pPr marL="257175" indent="-257175" algn="l" rtl="0" eaLnBrk="0" fontAlgn="base" hangingPunct="0">
        <a:spcBef>
          <a:spcPts val="15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1pPr>
      <a:lvl2pPr marL="4345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sz="1650" kern="1200">
          <a:solidFill>
            <a:srgbClr val="404040"/>
          </a:solidFill>
          <a:latin typeface="+mn-lt"/>
          <a:ea typeface="+mn-ea"/>
          <a:cs typeface="+mn-cs"/>
        </a:defRPr>
      </a:lvl2pPr>
      <a:lvl3pPr marL="6060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777479" indent="-171450" algn="l" rtl="0" eaLnBrk="0" fontAlgn="base" hangingPunct="0">
        <a:spcBef>
          <a:spcPts val="450"/>
        </a:spcBef>
        <a:spcAft>
          <a:spcPct val="0"/>
        </a:spcAft>
        <a:buClr>
          <a:srgbClr val="FBFBFB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948929" indent="-171450" algn="l" rtl="0" eaLnBrk="0" fontAlgn="base" hangingPunct="0">
        <a:spcBef>
          <a:spcPts val="45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>
                <a:buClrTx/>
                <a:buFontTx/>
                <a:buNone/>
              </a:pPr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19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>
                <a:buClrTx/>
                <a:buFontTx/>
                <a:buNone/>
              </a:pPr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8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>
                <a:buClrTx/>
                <a:buFontTx/>
                <a:buNone/>
              </a:pPr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cmh.psu.edu/wp-content/uploads/sites/3058/2016/01/2015_CCMH_Report_1-18-2015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college.usatoday.com/2016/01/30/mental-health-by-the-numbers/" TargetMode="External"/><Relationship Id="rId4" Type="http://schemas.openxmlformats.org/officeDocument/2006/relationships/hyperlink" Target="https://www.nami.org/getattachment/About-NAMI/Publications-Reports/Survey-Reports/College-Students-Speak_A-Survey-Report-on-Mental-Health-NAMI-2012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an@gritdigitalhealth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mailto:cthan@umich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yminds@umich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hyperlink" Target="https://docs.google.com/forms/d/e/1FAIpQLSdL69Gu1UYnMygQoiqeUXdajKHRVQWJU8fLbPUX1clAHk5EZQ/viewfor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06"/>
          <p:cNvSpPr>
            <a:spLocks noGrp="1"/>
          </p:cNvSpPr>
          <p:nvPr>
            <p:ph type="title"/>
          </p:nvPr>
        </p:nvSpPr>
        <p:spPr>
          <a:xfrm>
            <a:off x="1343025" y="182166"/>
            <a:ext cx="6457950" cy="1004888"/>
          </a:xfrm>
          <a:solidFill>
            <a:schemeClr val="bg1"/>
          </a:solidFill>
        </p:spPr>
        <p:txBody>
          <a:bodyPr vert="horz" wrap="square" lIns="68569" tIns="34275" rIns="68569" bIns="68569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SzPct val="25000"/>
              <a:defRPr/>
            </a:pPr>
            <a:r>
              <a:rPr lang="en-US" altLang="en-US" b="1" dirty="0" smtClean="0">
                <a:solidFill>
                  <a:srgbClr val="000066"/>
                </a:solidFill>
                <a:ea typeface="Source Sans Pro"/>
                <a:cs typeface="Georgia" pitchFamily="18" charset="0"/>
                <a:sym typeface="Source Sans Pro"/>
              </a:rPr>
              <a:t>Welcome to the HMN </a:t>
            </a:r>
            <a:br>
              <a:rPr lang="en-US" altLang="en-US" b="1" dirty="0" smtClean="0">
                <a:solidFill>
                  <a:srgbClr val="000066"/>
                </a:solidFill>
                <a:ea typeface="Source Sans Pro"/>
                <a:cs typeface="Georgia" pitchFamily="18" charset="0"/>
                <a:sym typeface="Source Sans Pro"/>
              </a:rPr>
            </a:br>
            <a:r>
              <a:rPr lang="en-US" altLang="en-US" b="1" dirty="0" smtClean="0">
                <a:solidFill>
                  <a:srgbClr val="000066"/>
                </a:solidFill>
                <a:ea typeface="Source Sans Pro"/>
                <a:cs typeface="Georgia" pitchFamily="18" charset="0"/>
                <a:sym typeface="Source Sans Pro"/>
              </a:rPr>
              <a:t>Webinar Series!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1371600" y="1310878"/>
            <a:ext cx="6457950" cy="3014663"/>
          </a:xfrm>
        </p:spPr>
        <p:txBody>
          <a:bodyPr vert="horz" wrap="square" lIns="68569" tIns="34275" rIns="68569" bIns="3427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04788" indent="-204788" eaLnBrk="1" fontAlgn="auto" hangingPunct="1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25000"/>
              <a:buNone/>
              <a:defRPr/>
            </a:pPr>
            <a:r>
              <a:rPr lang="en-US" sz="1500" b="1" dirty="0">
                <a:solidFill>
                  <a:srgbClr val="000066"/>
                </a:solidFill>
                <a:ea typeface="Libre Baskerville"/>
                <a:cs typeface="Georgia"/>
                <a:sym typeface="Libre Baskerville"/>
              </a:rPr>
              <a:t>To ensure the quality of your experience, please: </a:t>
            </a:r>
          </a:p>
          <a:p>
            <a:pPr marL="204788" indent="-204788" eaLnBrk="1" fontAlgn="auto" hangingPunct="1">
              <a:spcBef>
                <a:spcPts val="900"/>
              </a:spcBef>
              <a:spcAft>
                <a:spcPts val="900"/>
              </a:spcAft>
              <a:buClr>
                <a:srgbClr val="000066"/>
              </a:buClr>
              <a:buSzPct val="85000"/>
              <a:buFont typeface="Noto Symbol"/>
              <a:buChar char="▪"/>
              <a:defRPr/>
            </a:pPr>
            <a:r>
              <a:rPr lang="en-US" sz="1500" dirty="0">
                <a:solidFill>
                  <a:srgbClr val="000066"/>
                </a:solidFill>
                <a:ea typeface="Libre Baskerville"/>
                <a:cs typeface="Georgia"/>
                <a:sym typeface="Libre Baskerville"/>
              </a:rPr>
              <a:t>Check to see if your speaker is activated. When activated, the speaker icon at the top of the screen should appear green.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25000"/>
              <a:buNone/>
              <a:defRPr/>
            </a:pPr>
            <a:r>
              <a:rPr lang="en-US" sz="1500" dirty="0">
                <a:solidFill>
                  <a:srgbClr val="000066"/>
                </a:solidFill>
                <a:ea typeface="Libre Baskerville"/>
                <a:cs typeface="Georgia"/>
                <a:sym typeface="Libre Baskerville"/>
              </a:rPr>
              <a:t>To ask a question/make a comment at any point throughout the webinar, type using the chat room in the bottom of the screen. We’ll address your questions during the discussion portion of the webinar.</a:t>
            </a:r>
          </a:p>
        </p:txBody>
      </p:sp>
      <p:sp>
        <p:nvSpPr>
          <p:cNvPr id="17412" name="Shape 108"/>
          <p:cNvSpPr txBox="1">
            <a:spLocks noChangeArrowheads="1"/>
          </p:cNvSpPr>
          <p:nvPr/>
        </p:nvSpPr>
        <p:spPr bwMode="auto">
          <a:xfrm>
            <a:off x="1366838" y="4316016"/>
            <a:ext cx="6392466" cy="346472"/>
          </a:xfrm>
          <a:prstGeom prst="rect">
            <a:avLst/>
          </a:prstGeom>
          <a:solidFill>
            <a:srgbClr val="FF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</a:pPr>
            <a:r>
              <a:rPr lang="en-US" altLang="en-US" sz="1500" b="1" kern="1200">
                <a:solidFill>
                  <a:srgbClr val="000066"/>
                </a:solidFill>
                <a:latin typeface="Georgia" panose="02040502050405020303" pitchFamily="18" charset="0"/>
                <a:ea typeface="Arial" panose="020B0604020202020204" pitchFamily="34" charset="0"/>
                <a:cs typeface="Georgia" panose="02040502050405020303" pitchFamily="18" charset="0"/>
              </a:rPr>
              <a:t>Thank you! We will begin shortly!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552025" y="277275"/>
            <a:ext cx="7674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PERCEIVED NEED: </a:t>
            </a:r>
            <a:r>
              <a:rPr lang="en"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“These tools aren’t for someone like me.”</a:t>
            </a: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endParaRPr sz="2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27075" y="1113600"/>
            <a:ext cx="75675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It’s hard to self identify: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think the MH tools are for people worse off than they are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Often don’t seek help from counseling centers until crisis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Only 35% of students with mental health problems are using mental health services and resources </a:t>
            </a:r>
            <a:r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(HMS, 2016-2017)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00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29900" y="4478750"/>
            <a:ext cx="547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*Personalized feedback</a:t>
            </a:r>
            <a:endParaRPr sz="240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427075" y="2620800"/>
            <a:ext cx="76749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solution should change perception: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Guiding someone to awareness of MH status 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Providing assessments to guide recommendation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personalized language to reduce: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■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Resistance to results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■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Information regurgitation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552025" y="277275"/>
            <a:ext cx="7674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How do we personalize in a digital space?</a:t>
            </a:r>
            <a:endParaRPr sz="2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73709" y="1799050"/>
            <a:ext cx="50625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Targeting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Simple tailoring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Expert-derived recommendations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Complex computer-generated tailoring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Shape 121"/>
          <p:cNvCxnSpPr/>
          <p:nvPr/>
        </p:nvCxnSpPr>
        <p:spPr>
          <a:xfrm flipH="1">
            <a:off x="710114" y="1766575"/>
            <a:ext cx="8400" cy="1881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552025" y="277275"/>
            <a:ext cx="7674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CHOICE OVERLOAD: </a:t>
            </a:r>
            <a:r>
              <a:rPr lang="en"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“I don’t know what I need or what works.”</a:t>
            </a: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endParaRPr sz="2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427075" y="1127927"/>
            <a:ext cx="7924800" cy="1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There’s no easy way to navigate this space when you aren’t sure: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digital mental health resource space is saturated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search? App store search?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know what to look for?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○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know what works?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00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35150" y="4526400"/>
            <a:ext cx="6480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*Expert-curated suggestions</a:t>
            </a:r>
            <a:endParaRPr sz="240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427075" y="2710100"/>
            <a:ext cx="7473000" cy="1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solution should guide someone towards informed choices: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Something we believe is a sound, evidence-based option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Can narrow choices based on what we know works, industry practices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552025" y="277275"/>
            <a:ext cx="77184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Personalized, expert-curated, digital solutions</a:t>
            </a:r>
            <a:endParaRPr sz="2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557303" y="1266000"/>
            <a:ext cx="7567500" cy="1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We need to know who they are and what they need:</a:t>
            </a:r>
            <a:endParaRPr sz="16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Approachable surveys about attitudes, behaviors, feelings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Screeners like PHQ9 or PHQ4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60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00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43053" y="2451725"/>
            <a:ext cx="75960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We need to give them what works for them:</a:t>
            </a:r>
            <a:endParaRPr sz="16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Tailored communications about status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Suggested tools and resources based on needs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Plain language and motivational interview principles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Normative and informative feedback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487413" y="2087438"/>
            <a:ext cx="3616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Personalized</a:t>
            </a:r>
            <a:endParaRPr sz="3600" b="1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878713" y="3569900"/>
            <a:ext cx="3616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Expert-curated</a:t>
            </a:r>
            <a:endParaRPr sz="3600" b="1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69188" y="844550"/>
            <a:ext cx="3616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</a:t>
            </a:r>
            <a:endParaRPr sz="3600" b="1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at College // Research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College counseling utilization rates increased at a rate </a:t>
            </a:r>
            <a:r>
              <a:rPr lang="en" sz="1800" b="1">
                <a:solidFill>
                  <a:srgbClr val="EE6737"/>
                </a:solidFill>
                <a:latin typeface="Arial"/>
                <a:ea typeface="Arial"/>
                <a:cs typeface="Arial"/>
                <a:sym typeface="Arial"/>
              </a:rPr>
              <a:t>5x</a:t>
            </a:r>
            <a:r>
              <a:rPr lang="en" sz="18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 that of college enrollment from 2009-2015 </a:t>
            </a:r>
            <a:r>
              <a:rPr lang="en" sz="1800" baseline="300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aseline="30000">
              <a:solidFill>
                <a:srgbClr val="7E7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aseline="30000">
              <a:solidFill>
                <a:srgbClr val="7E7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rgbClr val="EE6737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r>
              <a:rPr lang="en" sz="1800">
                <a:solidFill>
                  <a:srgbClr val="EE67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of students who leave for mental health reasons have not used campus supports</a:t>
            </a:r>
            <a:r>
              <a:rPr lang="en" sz="1800" baseline="300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aseline="30000">
              <a:solidFill>
                <a:srgbClr val="7E7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Suicide is the</a:t>
            </a:r>
            <a:r>
              <a:rPr lang="en" sz="1800">
                <a:solidFill>
                  <a:srgbClr val="6B6B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1">
                <a:solidFill>
                  <a:srgbClr val="EE6737"/>
                </a:solidFill>
                <a:latin typeface="Arial"/>
                <a:ea typeface="Arial"/>
                <a:cs typeface="Arial"/>
                <a:sym typeface="Arial"/>
              </a:rPr>
              <a:t>2nd </a:t>
            </a:r>
            <a:r>
              <a:rPr lang="en" sz="18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leading cause of death on college campuses.</a:t>
            </a:r>
            <a:r>
              <a:rPr lang="en" sz="1800" baseline="30000">
                <a:solidFill>
                  <a:srgbClr val="7E7C6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aseline="30000">
              <a:solidFill>
                <a:srgbClr val="7E7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538" y="1173775"/>
            <a:ext cx="3810100" cy="38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at College // Student Focus Groups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900" y="1089113"/>
            <a:ext cx="3973375" cy="39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4648075" y="1466275"/>
            <a:ext cx="33570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" sz="1800">
                <a:solidFill>
                  <a:srgbClr val="26221D"/>
                </a:solidFill>
              </a:rPr>
              <a:t>Comprehensive Student Experience</a:t>
            </a:r>
            <a:endParaRPr sz="1800">
              <a:solidFill>
                <a:srgbClr val="26221D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4826575" y="2457150"/>
            <a:ext cx="30000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" sz="1800">
                <a:solidFill>
                  <a:srgbClr val="26221D"/>
                </a:solidFill>
              </a:rPr>
              <a:t>Upstream Approach</a:t>
            </a:r>
            <a:endParaRPr sz="1800">
              <a:solidFill>
                <a:srgbClr val="26221D"/>
              </a:solidFill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908625" y="3056750"/>
            <a:ext cx="30000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" sz="1800">
                <a:solidFill>
                  <a:srgbClr val="26221D"/>
                </a:solidFill>
              </a:rPr>
              <a:t>Engaging UX/UI</a:t>
            </a:r>
            <a:endParaRPr sz="1800">
              <a:solidFill>
                <a:srgbClr val="26221D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908613" y="3721175"/>
            <a:ext cx="30000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" sz="1800">
                <a:solidFill>
                  <a:srgbClr val="26221D"/>
                </a:solidFill>
              </a:rPr>
              <a:t>Confidential / Anonymous</a:t>
            </a:r>
            <a:endParaRPr sz="1800">
              <a:solidFill>
                <a:srgbClr val="26221D"/>
              </a:solidFill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4908625" y="4203550"/>
            <a:ext cx="3000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" sz="1800">
                <a:solidFill>
                  <a:srgbClr val="26221D"/>
                </a:solidFill>
              </a:rPr>
              <a:t>Personalized</a:t>
            </a:r>
            <a:endParaRPr sz="1800">
              <a:solidFill>
                <a:srgbClr val="26221D"/>
              </a:solidFill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388" y="3056750"/>
            <a:ext cx="828675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93275" y="2014100"/>
            <a:ext cx="3000000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" sz="2400">
                <a:solidFill>
                  <a:srgbClr val="818181"/>
                </a:solidFill>
              </a:rPr>
              <a:t>A Successful Online Well-being Platform </a:t>
            </a:r>
            <a:endParaRPr sz="2400">
              <a:solidFill>
                <a:srgbClr val="8181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Well-being Model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475" y="2567500"/>
            <a:ext cx="2794425" cy="25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388" y="865325"/>
            <a:ext cx="2687225" cy="23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100" y="1028425"/>
            <a:ext cx="2724064" cy="39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0050" y="1028425"/>
            <a:ext cx="276225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Campus Partners // National Data Set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250" y="1007000"/>
            <a:ext cx="4569785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Portal // YOU@CSU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999" y="877100"/>
            <a:ext cx="5515801" cy="39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ctrTitle"/>
          </p:nvPr>
        </p:nvSpPr>
        <p:spPr>
          <a:xfrm>
            <a:off x="1635919" y="436960"/>
            <a:ext cx="5849541" cy="1813322"/>
          </a:xfrm>
          <a:solidFill>
            <a:srgbClr val="FFFFFF"/>
          </a:solidFill>
        </p:spPr>
        <p:txBody>
          <a:bodyPr anchor="ctr"/>
          <a:lstStyle/>
          <a:p>
            <a:pPr eaLnBrk="1" hangingPunct="1"/>
            <a:r>
              <a:rPr lang="en-US" altLang="en-US" sz="2850" b="1" i="1">
                <a:solidFill>
                  <a:srgbClr val="000066"/>
                </a:solidFill>
              </a:rPr>
              <a:t>Effective Presentation of Behavioral Health Tech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1613297" y="3776663"/>
            <a:ext cx="5905500" cy="750094"/>
          </a:xfrm>
          <a:solidFill>
            <a:srgbClr val="FFFFFF"/>
          </a:solidFill>
        </p:spPr>
        <p:txBody>
          <a:bodyPr anchor="ctr"/>
          <a:lstStyle/>
          <a:p>
            <a:pPr>
              <a:spcBef>
                <a:spcPts val="150"/>
              </a:spcBef>
              <a:buClr>
                <a:srgbClr val="404040"/>
              </a:buClr>
            </a:pPr>
            <a:r>
              <a:rPr lang="en-US" altLang="en-US" sz="1800" b="1">
                <a:solidFill>
                  <a:srgbClr val="000066"/>
                </a:solidFill>
              </a:rPr>
              <a:t>The Healthy Minds Network Webinar Series </a:t>
            </a:r>
          </a:p>
          <a:p>
            <a:pPr>
              <a:spcBef>
                <a:spcPts val="150"/>
              </a:spcBef>
              <a:buClr>
                <a:srgbClr val="404040"/>
              </a:buClr>
            </a:pPr>
            <a:r>
              <a:rPr lang="en-US" altLang="en-US" sz="1800">
                <a:solidFill>
                  <a:srgbClr val="000066"/>
                </a:solidFill>
              </a:rPr>
              <a:t>Session #24, February 2018</a:t>
            </a:r>
          </a:p>
        </p:txBody>
      </p:sp>
      <p:pic>
        <p:nvPicPr>
          <p:cNvPr id="19460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05063"/>
            <a:ext cx="1466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Usage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023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2400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35,000+ Unique Sessions</a:t>
            </a:r>
            <a:endParaRPr sz="2400">
              <a:solidFill>
                <a:srgbClr val="787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 24,000+ unique visitors</a:t>
            </a:r>
            <a:endParaRPr sz="2400">
              <a:solidFill>
                <a:srgbClr val="787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 b="1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250,000+ Page Views</a:t>
            </a:r>
            <a:endParaRPr sz="2400">
              <a:solidFill>
                <a:srgbClr val="787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 9,000+ Reality Checks Taken</a:t>
            </a:r>
            <a:endParaRPr sz="2400">
              <a:solidFill>
                <a:srgbClr val="787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 b="1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5:00+ minutes average time on site</a:t>
            </a:r>
            <a:endParaRPr sz="2400">
              <a:solidFill>
                <a:srgbClr val="787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 1,500 prior to stepping foot on </a:t>
            </a:r>
            <a:endParaRPr sz="2400">
              <a:solidFill>
                <a:srgbClr val="787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87769"/>
                </a:solidFill>
                <a:latin typeface="Arial"/>
                <a:ea typeface="Arial"/>
                <a:cs typeface="Arial"/>
                <a:sym typeface="Arial"/>
              </a:rPr>
              <a:t>campus</a:t>
            </a:r>
            <a:endParaRPr sz="2400">
              <a:solidFill>
                <a:srgbClr val="787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546" y="2806296"/>
            <a:ext cx="3502450" cy="23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aseline="30000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200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Center for Collegiate Mental Health. (2016). 2015 Annual Report</a:t>
            </a:r>
            <a:r>
              <a:rPr lang="en" sz="1200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http://ccmh.psu.edu/wp-content/uploads/sites 3058/2016/01/2015_CCMH_Report_1-18-2015.pdf</a:t>
            </a:r>
            <a:r>
              <a:rPr lang="en" sz="1200">
                <a:solidFill>
                  <a:srgbClr val="6B6B5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00">
              <a:solidFill>
                <a:srgbClr val="6B6B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B6B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B6B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aseline="30000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200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 National Alliance on Mental Illness (2012). </a:t>
            </a:r>
            <a:r>
              <a:rPr lang="en" sz="1200" i="1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College Students Speak.</a:t>
            </a:r>
            <a:r>
              <a:rPr lang="en" sz="1200" i="1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https://www.nami.org/getattachment/About-NAMI/Publications-Reports/Survey-Reports/College-Students-Speak_A-Survey-Report-on-Mental-Health-NAMI-2012.pdf</a:t>
            </a:r>
            <a:endParaRPr sz="1200" baseline="30000">
              <a:solidFill>
                <a:srgbClr val="3435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200" baseline="30000">
              <a:solidFill>
                <a:srgbClr val="3435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aseline="30000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200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 Sabatke, Sarah. (2016) Mental health on college campuses: A look at the numbers. </a:t>
            </a:r>
            <a:r>
              <a:rPr lang="en" sz="1200" i="1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rPr>
              <a:t>USA Today College.</a:t>
            </a:r>
            <a:r>
              <a:rPr lang="en" sz="1200" i="1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en" sz="12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http://college.usatoday.com/2016/01/30/mental-health-by-the-numbers/</a:t>
            </a:r>
            <a:endParaRPr sz="1200" i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ctrTitle"/>
          </p:nvPr>
        </p:nvSpPr>
        <p:spPr>
          <a:xfrm>
            <a:off x="676657" y="436960"/>
            <a:ext cx="7845552" cy="1813322"/>
          </a:xfrm>
          <a:solidFill>
            <a:srgbClr val="FFFFFF"/>
          </a:solidFill>
        </p:spPr>
        <p:txBody>
          <a:bodyPr anchor="ctr"/>
          <a:lstStyle/>
          <a:p>
            <a:pPr eaLnBrk="1" hangingPunct="1"/>
            <a:r>
              <a:rPr lang="en-US" altLang="en-US" sz="2850" b="1" i="1" dirty="0" smtClean="0">
                <a:solidFill>
                  <a:srgbClr val="000066"/>
                </a:solidFill>
              </a:rPr>
              <a:t>Thank You!</a:t>
            </a:r>
            <a:br>
              <a:rPr lang="en-US" altLang="en-US" sz="2850" b="1" i="1" dirty="0" smtClean="0">
                <a:solidFill>
                  <a:srgbClr val="000066"/>
                </a:solidFill>
              </a:rPr>
            </a:br>
            <a:r>
              <a:rPr lang="en-US" altLang="en-US" sz="2850" b="1" i="1" dirty="0">
                <a:solidFill>
                  <a:srgbClr val="000066"/>
                </a:solidFill>
              </a:rPr>
              <a:t/>
            </a:r>
            <a:br>
              <a:rPr lang="en-US" altLang="en-US" sz="2850" b="1" i="1" dirty="0">
                <a:solidFill>
                  <a:srgbClr val="000066"/>
                </a:solidFill>
              </a:rPr>
            </a:br>
            <a:r>
              <a:rPr lang="en-US" altLang="en-US" sz="1800" b="1" i="1" dirty="0" smtClean="0">
                <a:solidFill>
                  <a:srgbClr val="000066"/>
                </a:solidFill>
              </a:rPr>
              <a:t>Today’s webinar slides will be available on the HMN website: www.healthymindsnetwork.org/events/webinar-series</a:t>
            </a:r>
            <a:endParaRPr lang="en-US" altLang="en-US" sz="2400" b="1" i="1" dirty="0">
              <a:solidFill>
                <a:srgbClr val="000066"/>
              </a:solidFill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1619249" y="2534841"/>
            <a:ext cx="6051057" cy="701754"/>
          </a:xfrm>
          <a:solidFill>
            <a:srgbClr val="FFFFFF"/>
          </a:solidFill>
        </p:spPr>
        <p:txBody>
          <a:bodyPr anchor="ctr">
            <a:normAutofit fontScale="92500" lnSpcReduction="20000"/>
          </a:bodyPr>
          <a:lstStyle/>
          <a:p>
            <a:pPr>
              <a:spcBef>
                <a:spcPts val="1500"/>
              </a:spcBef>
              <a:buSzPct val="25000"/>
            </a:pPr>
            <a:r>
              <a:rPr lang="en-US" altLang="en-US" sz="1800" b="1" dirty="0" err="1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Nathaan</a:t>
            </a:r>
            <a:r>
              <a:rPr lang="en-US" alt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 Demers, </a:t>
            </a:r>
            <a:r>
              <a:rPr lang="en-US" altLang="en-US" sz="1800" b="1" dirty="0" err="1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Psy.D</a:t>
            </a:r>
            <a:r>
              <a:rPr lang="en-US" alt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.: </a:t>
            </a:r>
            <a:r>
              <a:rPr lang="en-US" altLang="en-US" sz="1800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  <a:hlinkClick r:id="rId3"/>
              </a:rPr>
              <a:t>nathaan@gritdigitalhealth.com</a:t>
            </a:r>
            <a:endParaRPr lang="en-US" altLang="en-US" sz="1800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>
              <a:spcBef>
                <a:spcPts val="1500"/>
              </a:spcBef>
              <a:buSzPct val="25000"/>
            </a:pPr>
            <a:r>
              <a:rPr lang="en-US" alt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Carly </a:t>
            </a:r>
            <a:r>
              <a:rPr lang="en-US" altLang="en-US" sz="1800" b="1" dirty="0" err="1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Thanhouser</a:t>
            </a:r>
            <a:r>
              <a:rPr lang="en-US" alt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, MPH: </a:t>
            </a:r>
            <a:r>
              <a:rPr lang="en-US" altLang="en-US" sz="1800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  <a:hlinkClick r:id="rId4"/>
              </a:rPr>
              <a:t>cthan@umich.edu</a:t>
            </a:r>
            <a:r>
              <a:rPr lang="en-US" altLang="en-US" sz="1800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 </a:t>
            </a:r>
          </a:p>
          <a:p>
            <a:pPr>
              <a:spcBef>
                <a:spcPts val="1500"/>
              </a:spcBef>
              <a:buSzPct val="25000"/>
            </a:pPr>
            <a:endParaRPr lang="en-US" altLang="en-US" sz="18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19460" name="Picture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63" y="3236596"/>
            <a:ext cx="715498" cy="6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9960" y="3928582"/>
            <a:ext cx="65471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1500"/>
              </a:spcBef>
              <a:buSzPct val="25000"/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Healthy </a:t>
            </a:r>
            <a:r>
              <a:rPr lang="en-US" altLang="en-US" b="1" dirty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Minds Network:</a:t>
            </a:r>
          </a:p>
          <a:p>
            <a:pPr marL="0" indent="0" algn="ctr" eaLnBrk="1" hangingPunct="1">
              <a:spcBef>
                <a:spcPts val="1500"/>
              </a:spcBef>
              <a:buSzPct val="25000"/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66"/>
                </a:solidFill>
                <a:latin typeface="Georgia" panose="02040502050405020303" pitchFamily="18" charset="0"/>
                <a:sym typeface="Libre Baskerville"/>
              </a:rPr>
              <a:t>www.healthymindsnetwork.org | healthyminds@umich.edu</a:t>
            </a:r>
          </a:p>
        </p:txBody>
      </p:sp>
    </p:spTree>
    <p:extLst>
      <p:ext uri="{BB962C8B-B14F-4D97-AF65-F5344CB8AC3E}">
        <p14:creationId xmlns:p14="http://schemas.microsoft.com/office/powerpoint/2010/main" val="10536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1600" y="170260"/>
            <a:ext cx="6425804" cy="1003697"/>
          </a:xfrm>
        </p:spPr>
        <p:txBody>
          <a:bodyPr/>
          <a:lstStyle/>
          <a:p>
            <a:pPr eaLnBrk="1" hangingPunct="1"/>
            <a:r>
              <a:rPr lang="en-US" altLang="en-US" sz="3000" b="1">
                <a:solidFill>
                  <a:srgbClr val="000066"/>
                </a:solidFill>
              </a:rPr>
              <a:t>Welcome and About The Healthy Minds Network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71600" y="1345407"/>
            <a:ext cx="6425804" cy="3421856"/>
          </a:xfrm>
        </p:spPr>
        <p:txBody>
          <a:bodyPr/>
          <a:lstStyle/>
          <a:p>
            <a:pPr marL="0" indent="0" eaLnBrk="1" hangingPunct="1">
              <a:spcBef>
                <a:spcPts val="750"/>
              </a:spcBef>
              <a:buNone/>
            </a:pPr>
            <a:r>
              <a:rPr lang="en-US" altLang="en-US" sz="1650" b="1">
                <a:solidFill>
                  <a:srgbClr val="000066"/>
                </a:solidFill>
              </a:rPr>
              <a:t>The Healthy Minds Network </a:t>
            </a:r>
          </a:p>
          <a:p>
            <a:pPr marL="0" indent="0" eaLnBrk="1" hangingPunct="1">
              <a:spcBef>
                <a:spcPts val="750"/>
              </a:spcBef>
              <a:buNone/>
            </a:pPr>
            <a:r>
              <a:rPr lang="en-US" altLang="en-US" smtClean="0">
                <a:solidFill>
                  <a:srgbClr val="000066"/>
                </a:solidFill>
              </a:rPr>
              <a:t>Research-to-practice network based at University of Michigan</a:t>
            </a:r>
          </a:p>
          <a:p>
            <a:pPr marL="0" indent="0" eaLnBrk="1" hangingPunct="1">
              <a:spcBef>
                <a:spcPts val="750"/>
              </a:spcBef>
              <a:buNone/>
            </a:pPr>
            <a:r>
              <a:rPr lang="en-US" altLang="en-US" smtClean="0">
                <a:solidFill>
                  <a:srgbClr val="000066"/>
                </a:solidFill>
              </a:rPr>
              <a:t>Public health approach to mental health among young people</a:t>
            </a:r>
          </a:p>
          <a:p>
            <a:pPr marL="0" indent="0" eaLnBrk="1" hangingPunct="1">
              <a:spcBef>
                <a:spcPts val="750"/>
              </a:spcBef>
              <a:buNone/>
            </a:pPr>
            <a:r>
              <a:rPr lang="en-US" altLang="en-US" sz="1650" b="1">
                <a:solidFill>
                  <a:srgbClr val="000066"/>
                </a:solidFill>
              </a:rPr>
              <a:t>HMN Research-to-Practice Objectives:</a:t>
            </a:r>
          </a:p>
          <a:p>
            <a:pPr marL="520304" lvl="3" indent="0" eaLnBrk="1" hangingPunct="1">
              <a:spcBef>
                <a:spcPts val="750"/>
              </a:spcBef>
              <a:buNone/>
            </a:pPr>
            <a:r>
              <a:rPr lang="en-US" altLang="en-US" sz="1650">
                <a:solidFill>
                  <a:srgbClr val="000066"/>
                </a:solidFill>
              </a:rPr>
              <a:t>(1) produce knowledge (</a:t>
            </a:r>
            <a:r>
              <a:rPr lang="en-US" altLang="en-US" sz="1650" i="1">
                <a:solidFill>
                  <a:srgbClr val="000066"/>
                </a:solidFill>
              </a:rPr>
              <a:t>research</a:t>
            </a:r>
            <a:r>
              <a:rPr lang="en-US" altLang="en-US" sz="1650">
                <a:solidFill>
                  <a:srgbClr val="000066"/>
                </a:solidFill>
              </a:rPr>
              <a:t>)</a:t>
            </a:r>
          </a:p>
          <a:p>
            <a:pPr marL="520304" lvl="3" indent="0" eaLnBrk="1" hangingPunct="1">
              <a:spcBef>
                <a:spcPts val="750"/>
              </a:spcBef>
              <a:buNone/>
            </a:pPr>
            <a:r>
              <a:rPr lang="en-US" altLang="en-US" sz="1650">
                <a:solidFill>
                  <a:srgbClr val="000066"/>
                </a:solidFill>
              </a:rPr>
              <a:t>(2) distribute knowledge (</a:t>
            </a:r>
            <a:r>
              <a:rPr lang="en-US" altLang="en-US" sz="1650" i="1">
                <a:solidFill>
                  <a:srgbClr val="000066"/>
                </a:solidFill>
              </a:rPr>
              <a:t>dissemination</a:t>
            </a:r>
            <a:r>
              <a:rPr lang="en-US" altLang="en-US" sz="1650">
                <a:solidFill>
                  <a:srgbClr val="000066"/>
                </a:solidFill>
              </a:rPr>
              <a:t>)</a:t>
            </a:r>
          </a:p>
          <a:p>
            <a:pPr marL="520304" lvl="3" indent="0" eaLnBrk="1" hangingPunct="1">
              <a:spcBef>
                <a:spcPts val="750"/>
              </a:spcBef>
              <a:buNone/>
            </a:pPr>
            <a:r>
              <a:rPr lang="en-US" altLang="en-US" sz="1650">
                <a:solidFill>
                  <a:srgbClr val="000066"/>
                </a:solidFill>
              </a:rPr>
              <a:t>(3) use knowledge (</a:t>
            </a:r>
            <a:r>
              <a:rPr lang="en-US" altLang="en-US" sz="1650" i="1">
                <a:solidFill>
                  <a:srgbClr val="000066"/>
                </a:solidFill>
              </a:rPr>
              <a:t>practice</a:t>
            </a:r>
            <a:r>
              <a:rPr lang="en-US" altLang="en-US" sz="165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1A52-AF45-47B9-8B7B-DD4C2018BC23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1509" name="Picture 4" descr="Research-to-Pract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57175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29"/>
          <p:cNvSpPr>
            <a:spLocks noGrp="1"/>
          </p:cNvSpPr>
          <p:nvPr>
            <p:ph type="title"/>
          </p:nvPr>
        </p:nvSpPr>
        <p:spPr/>
        <p:txBody>
          <a:bodyPr vert="horz" wrap="square" lIns="68569" tIns="34275" rIns="68569" bIns="68569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SzPct val="25000"/>
            </a:pPr>
            <a:r>
              <a:rPr lang="en-US" altLang="en-US" sz="3000" b="1">
                <a:solidFill>
                  <a:srgbClr val="000066"/>
                </a:solidFill>
                <a:ea typeface="Source Sans Pro"/>
                <a:cs typeface="Georgia" panose="02040502050405020303" pitchFamily="18" charset="0"/>
                <a:sym typeface="Source Sans Pro"/>
              </a:rPr>
              <a:t>HMN Announcements</a:t>
            </a:r>
          </a:p>
        </p:txBody>
      </p:sp>
      <p:sp>
        <p:nvSpPr>
          <p:cNvPr id="23555" name="Shape 130"/>
          <p:cNvSpPr>
            <a:spLocks noGrp="1"/>
          </p:cNvSpPr>
          <p:nvPr>
            <p:ph idx="1"/>
          </p:nvPr>
        </p:nvSpPr>
        <p:spPr>
          <a:xfrm>
            <a:off x="1314450" y="1352550"/>
            <a:ext cx="6515100" cy="1720454"/>
          </a:xfrm>
        </p:spPr>
        <p:txBody>
          <a:bodyPr vert="horz" wrap="square" lIns="68569" tIns="34275" rIns="68569" bIns="34275" numCol="1" anchor="t" anchorCtr="0" compatLnSpc="1">
            <a:prstTxWarp prst="textNoShape">
              <a:avLst/>
            </a:prstTxWarp>
          </a:bodyPr>
          <a:lstStyle/>
          <a:p>
            <a:pPr marL="204788" indent="-204788" eaLnBrk="1" hangingPunct="1">
              <a:spcBef>
                <a:spcPts val="1200"/>
              </a:spcBef>
              <a:buClr>
                <a:srgbClr val="00006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b="1" smtClean="0">
                <a:solidFill>
                  <a:srgbClr val="000066"/>
                </a:solidFill>
                <a:ea typeface="Libre Baskerville"/>
                <a:cs typeface="Georgia" panose="02040502050405020303" pitchFamily="18" charset="0"/>
                <a:sym typeface="Libre Baskerville"/>
              </a:rPr>
              <a:t>Currently enrolling schools for HMS 2018-19</a:t>
            </a:r>
          </a:p>
          <a:p>
            <a:pPr marL="382191" lvl="1" indent="-204788" eaLnBrk="1" hangingPunct="1">
              <a:spcBef>
                <a:spcPts val="1200"/>
              </a:spcBef>
              <a:buClr>
                <a:srgbClr val="00006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1500" b="1">
                <a:solidFill>
                  <a:srgbClr val="000066"/>
                </a:solidFill>
                <a:ea typeface="Libre Baskerville"/>
                <a:cs typeface="Georgia" panose="02040502050405020303" pitchFamily="18" charset="0"/>
                <a:sym typeface="Libre Baskerville"/>
              </a:rPr>
              <a:t>Email us at </a:t>
            </a:r>
            <a:r>
              <a:rPr lang="en-US" altLang="en-US" sz="1500" b="1">
                <a:solidFill>
                  <a:srgbClr val="000066"/>
                </a:solidFill>
                <a:ea typeface="Libre Baskerville"/>
                <a:cs typeface="Georgia" panose="02040502050405020303" pitchFamily="18" charset="0"/>
                <a:sym typeface="Libre Baskerville"/>
                <a:hlinkClick r:id="rId3"/>
              </a:rPr>
              <a:t>healthyminds@umich.edu</a:t>
            </a:r>
            <a:endParaRPr lang="en-US" altLang="en-US" sz="1500" b="1">
              <a:solidFill>
                <a:srgbClr val="000066"/>
              </a:solidFill>
              <a:ea typeface="Libre Baskerville"/>
              <a:cs typeface="Georgia" panose="02040502050405020303" pitchFamily="18" charset="0"/>
              <a:sym typeface="Libre Baskerville"/>
            </a:endParaRPr>
          </a:p>
          <a:p>
            <a:pPr marL="382191" lvl="1" indent="-204788" eaLnBrk="1" hangingPunct="1">
              <a:spcBef>
                <a:spcPts val="1200"/>
              </a:spcBef>
              <a:buClr>
                <a:srgbClr val="00006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1500" b="1">
                <a:solidFill>
                  <a:srgbClr val="000066"/>
                </a:solidFill>
                <a:ea typeface="Libre Baskerville"/>
                <a:cs typeface="Georgia" panose="02040502050405020303" pitchFamily="18" charset="0"/>
                <a:sym typeface="Libre Baskerville"/>
              </a:rPr>
              <a:t>Fill out our </a:t>
            </a:r>
            <a:r>
              <a:rPr lang="en-US" altLang="en-US" sz="1500" b="1">
                <a:solidFill>
                  <a:srgbClr val="000066"/>
                </a:solidFill>
                <a:ea typeface="Libre Baskerville"/>
                <a:cs typeface="Georgia" panose="02040502050405020303" pitchFamily="18" charset="0"/>
                <a:sym typeface="Libre Baskerville"/>
                <a:hlinkClick r:id="rId4"/>
              </a:rPr>
              <a:t>preliminary interest form</a:t>
            </a:r>
            <a:endParaRPr lang="en-US" altLang="en-US" sz="1500" b="1">
              <a:solidFill>
                <a:srgbClr val="000066"/>
              </a:solidFill>
              <a:ea typeface="Libre Baskerville"/>
              <a:cs typeface="Georgia" panose="02040502050405020303" pitchFamily="18" charset="0"/>
              <a:sym typeface="Libre Baskerville"/>
            </a:endParaRPr>
          </a:p>
          <a:p>
            <a:pPr marL="553641" lvl="2" indent="-204788" eaLnBrk="1" hangingPunct="1">
              <a:spcBef>
                <a:spcPts val="1200"/>
              </a:spcBef>
              <a:buClr>
                <a:srgbClr val="000066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1350" b="1">
                <a:solidFill>
                  <a:srgbClr val="000066"/>
                </a:solidFill>
                <a:ea typeface="Libre Baskerville"/>
                <a:cs typeface="Georgia" panose="02040502050405020303" pitchFamily="18" charset="0"/>
                <a:sym typeface="Libre Baskerville"/>
              </a:rPr>
              <a:t>healthymindsnetwork.org/participate/how-to-participate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35" y="3073004"/>
            <a:ext cx="2955131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644" y="169069"/>
            <a:ext cx="6440091" cy="1010841"/>
          </a:xfrm>
        </p:spPr>
        <p:txBody>
          <a:bodyPr/>
          <a:lstStyle/>
          <a:p>
            <a:pPr eaLnBrk="1" hangingPunct="1"/>
            <a:r>
              <a:rPr lang="en-US" altLang="en-US" sz="3000" b="1">
                <a:solidFill>
                  <a:srgbClr val="000066"/>
                </a:solidFill>
              </a:rPr>
              <a:t>Today’s Webinar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87079" y="1365648"/>
            <a:ext cx="6393656" cy="3417094"/>
          </a:xfrm>
        </p:spPr>
        <p:txBody>
          <a:bodyPr/>
          <a:lstStyle/>
          <a:p>
            <a:pPr eaLnBrk="1" hangingPunct="1">
              <a:spcBef>
                <a:spcPts val="1350"/>
              </a:spcBef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0066"/>
                </a:solidFill>
              </a:rPr>
              <a:t>Health and wellness resource warehouses</a:t>
            </a:r>
          </a:p>
          <a:p>
            <a:pPr eaLnBrk="1" hangingPunct="1">
              <a:spcBef>
                <a:spcPts val="1350"/>
              </a:spcBef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0066"/>
                </a:solidFill>
              </a:rPr>
              <a:t>Effective “e-health” tools (mobile apps, web-based content) as well as the best ways to disseminate these resources</a:t>
            </a:r>
          </a:p>
          <a:p>
            <a:pPr marL="0" indent="0" eaLnBrk="1" hangingPunct="1">
              <a:spcBef>
                <a:spcPts val="1350"/>
              </a:spcBef>
              <a:buClr>
                <a:srgbClr val="000066"/>
              </a:buClr>
              <a:buNone/>
              <a:defRPr/>
            </a:pPr>
            <a:endParaRPr lang="en-US" altLang="en-US" sz="1275" dirty="0">
              <a:solidFill>
                <a:srgbClr val="000066"/>
              </a:solidFill>
            </a:endParaRPr>
          </a:p>
          <a:p>
            <a:pPr eaLnBrk="1" hangingPunct="1">
              <a:spcBef>
                <a:spcPts val="1350"/>
              </a:spcBef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0066"/>
                </a:solidFill>
              </a:rPr>
              <a:t>Presenters</a:t>
            </a:r>
          </a:p>
          <a:p>
            <a:pPr lvl="1" eaLnBrk="1" hangingPunct="1">
              <a:spcBef>
                <a:spcPts val="1350"/>
              </a:spcBef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 err="1">
                <a:solidFill>
                  <a:srgbClr val="000066"/>
                </a:solidFill>
              </a:rPr>
              <a:t>Nathaan</a:t>
            </a:r>
            <a:r>
              <a:rPr lang="en-US" altLang="en-US" sz="1600" dirty="0">
                <a:solidFill>
                  <a:srgbClr val="000066"/>
                </a:solidFill>
              </a:rPr>
              <a:t> Demers, </a:t>
            </a:r>
            <a:r>
              <a:rPr lang="en-US" altLang="en-US" sz="1600" dirty="0" err="1">
                <a:solidFill>
                  <a:srgbClr val="000066"/>
                </a:solidFill>
              </a:rPr>
              <a:t>Psy.D</a:t>
            </a:r>
            <a:r>
              <a:rPr lang="en-US" altLang="en-US" sz="1600" dirty="0">
                <a:solidFill>
                  <a:srgbClr val="000066"/>
                </a:solidFill>
              </a:rPr>
              <a:t>.</a:t>
            </a:r>
          </a:p>
          <a:p>
            <a:pPr lvl="1" eaLnBrk="1" hangingPunct="1">
              <a:spcBef>
                <a:spcPts val="1350"/>
              </a:spcBef>
              <a:buClr>
                <a:srgbClr val="000066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0066"/>
                </a:solidFill>
              </a:rPr>
              <a:t>Carly </a:t>
            </a:r>
            <a:r>
              <a:rPr lang="en-US" altLang="en-US" sz="1600" dirty="0" err="1">
                <a:solidFill>
                  <a:srgbClr val="000066"/>
                </a:solidFill>
              </a:rPr>
              <a:t>Thanhouser</a:t>
            </a:r>
            <a:r>
              <a:rPr lang="en-US" altLang="en-US" sz="1600" dirty="0">
                <a:solidFill>
                  <a:srgbClr val="000066"/>
                </a:solidFill>
              </a:rPr>
              <a:t>, MPH</a:t>
            </a:r>
          </a:p>
          <a:p>
            <a:pPr marL="263129" lvl="1" indent="0" eaLnBrk="1" hangingPunct="1">
              <a:spcBef>
                <a:spcPts val="1350"/>
              </a:spcBef>
              <a:buClr>
                <a:srgbClr val="000066"/>
              </a:buClr>
              <a:buNone/>
              <a:defRPr/>
            </a:pPr>
            <a:endParaRPr lang="en-US" sz="15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50" y="277275"/>
            <a:ext cx="52292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l="21130" t="3150" r="-1502" b="3075"/>
          <a:stretch/>
        </p:blipFill>
        <p:spPr>
          <a:xfrm>
            <a:off x="5062938" y="3216235"/>
            <a:ext cx="1207535" cy="77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1908" y="1415714"/>
            <a:ext cx="684515" cy="71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6604" y="1386318"/>
            <a:ext cx="802370" cy="77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6645" y="1471900"/>
            <a:ext cx="1396474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46658" y="3266327"/>
            <a:ext cx="802371" cy="70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9">
            <a:alphaModFix/>
          </a:blip>
          <a:srcRect l="10716" t="15390" r="55402" b="17459"/>
          <a:stretch/>
        </p:blipFill>
        <p:spPr>
          <a:xfrm>
            <a:off x="1142758" y="3273890"/>
            <a:ext cx="665995" cy="72901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-243075" y="2329200"/>
            <a:ext cx="33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Academic Reporting Tools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257063" y="4229738"/>
            <a:ext cx="244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Explorer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1860575" y="2329200"/>
            <a:ext cx="33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ECoach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1860563" y="4229738"/>
            <a:ext cx="33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GradeCraft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3793238" y="2329200"/>
            <a:ext cx="33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Roulette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3793238" y="4229738"/>
            <a:ext cx="33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MWrite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7300" y="1669523"/>
            <a:ext cx="1816304" cy="2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7370950" y="3216200"/>
            <a:ext cx="6090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?</a:t>
            </a:r>
            <a:endParaRPr sz="4800" b="1"/>
          </a:p>
        </p:txBody>
      </p:sp>
      <p:sp>
        <p:nvSpPr>
          <p:cNvPr id="69" name="Shape 69"/>
          <p:cNvSpPr txBox="1"/>
          <p:nvPr/>
        </p:nvSpPr>
        <p:spPr>
          <a:xfrm>
            <a:off x="5984788" y="4229738"/>
            <a:ext cx="33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Healthy Minds Hub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5984788" y="2329200"/>
            <a:ext cx="33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74C"/>
                </a:solidFill>
                <a:latin typeface="Proxima Nova"/>
                <a:ea typeface="Proxima Nova"/>
                <a:cs typeface="Proxima Nova"/>
                <a:sym typeface="Proxima Nova"/>
              </a:rPr>
              <a:t>ViewPoint</a:t>
            </a:r>
            <a:endParaRPr>
              <a:solidFill>
                <a:srgbClr val="00274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552025" y="277275"/>
            <a:ext cx="69090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Some Healthy Minds Data</a:t>
            </a:r>
            <a:endParaRPr sz="2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798" y="1035150"/>
            <a:ext cx="5610258" cy="395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725" y="1184800"/>
            <a:ext cx="4898404" cy="38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5">
            <a:alphaModFix/>
          </a:blip>
          <a:srcRect b="4961"/>
          <a:stretch/>
        </p:blipFill>
        <p:spPr>
          <a:xfrm>
            <a:off x="2331030" y="1035150"/>
            <a:ext cx="4533375" cy="41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50545" y="1152475"/>
            <a:ext cx="85206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ACCESS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“I don’t know where to find any mental health tools.”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Shape 85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552025" y="277275"/>
            <a:ext cx="69090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How do we reach students on THOSE DAYS?</a:t>
            </a:r>
            <a:endParaRPr sz="2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50545" y="1988275"/>
            <a:ext cx="85206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PERCEIVED NEED </a:t>
            </a:r>
            <a:endParaRPr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“These tools aren’t for someone like me.”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50545" y="2824075"/>
            <a:ext cx="85206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CHOICE OVERLOAD </a:t>
            </a:r>
            <a:endParaRPr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“I don’t know exactly what I need.”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“I don’t know what actually works.”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6035895" y="1154947"/>
            <a:ext cx="2713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</a:t>
            </a:r>
            <a:endParaRPr sz="180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6035895" y="1989231"/>
            <a:ext cx="2713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PERSONALIZED</a:t>
            </a:r>
            <a:endParaRPr sz="180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035895" y="2824223"/>
            <a:ext cx="2713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EXPERT-CURATED</a:t>
            </a:r>
            <a:endParaRPr sz="180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2" name="Shape 92"/>
          <p:cNvCxnSpPr>
            <a:endCxn id="89" idx="1"/>
          </p:cNvCxnSpPr>
          <p:nvPr/>
        </p:nvCxnSpPr>
        <p:spPr>
          <a:xfrm>
            <a:off x="1634895" y="1383997"/>
            <a:ext cx="44010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3" name="Shape 93"/>
          <p:cNvCxnSpPr/>
          <p:nvPr/>
        </p:nvCxnSpPr>
        <p:spPr>
          <a:xfrm>
            <a:off x="2588595" y="2219786"/>
            <a:ext cx="34473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4" name="Shape 94"/>
          <p:cNvCxnSpPr/>
          <p:nvPr/>
        </p:nvCxnSpPr>
        <p:spPr>
          <a:xfrm rot="10800000" flipH="1">
            <a:off x="2788470" y="3045817"/>
            <a:ext cx="32508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73315" y="1291050"/>
            <a:ext cx="23586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5 A’s of access:</a:t>
            </a:r>
            <a:endParaRPr sz="16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Affordability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Availability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Accessibility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Accommodation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Acceptability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4684817" y="1291050"/>
            <a:ext cx="28812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Other considerations:</a:t>
            </a:r>
            <a:endParaRPr sz="16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Well-designed tools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Easy-to-use tools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Tools that consider the design needs for all populations 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552025" y="277275"/>
            <a:ext cx="5295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.</a:t>
            </a:r>
            <a:endParaRPr sz="48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02" name="Shape 102"/>
          <p:cNvSpPr/>
          <p:nvPr/>
        </p:nvSpPr>
        <p:spPr>
          <a:xfrm rot="5400000">
            <a:off x="4039450" y="-3776100"/>
            <a:ext cx="619500" cy="8698200"/>
          </a:xfrm>
          <a:prstGeom prst="snip1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552025" y="277275"/>
            <a:ext cx="7573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ACCESS: </a:t>
            </a:r>
            <a:r>
              <a:rPr lang="en"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“I don’t know where to find any mental health tools.”</a:t>
            </a:r>
            <a:endParaRPr sz="2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443511" y="4504500"/>
            <a:ext cx="32220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*Digital solution</a:t>
            </a:r>
            <a:endParaRPr sz="240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api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api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api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api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909</Words>
  <Application>Microsoft Office PowerPoint</Application>
  <PresentationFormat>On-screen Show (16:9)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Brush Script MT</vt:lpstr>
      <vt:lpstr>Georgia</vt:lpstr>
      <vt:lpstr>Arial</vt:lpstr>
      <vt:lpstr>Libre Baskerville</vt:lpstr>
      <vt:lpstr>Source Sans Pro</vt:lpstr>
      <vt:lpstr>Proxima Nova</vt:lpstr>
      <vt:lpstr>Noto Symbol</vt:lpstr>
      <vt:lpstr>Calibri</vt:lpstr>
      <vt:lpstr>Wingdings</vt:lpstr>
      <vt:lpstr>Proxima Nova Extrabold</vt:lpstr>
      <vt:lpstr>Simple Light</vt:lpstr>
      <vt:lpstr>Capital</vt:lpstr>
      <vt:lpstr>1_Capital</vt:lpstr>
      <vt:lpstr>2_Capital</vt:lpstr>
      <vt:lpstr>3_Capital</vt:lpstr>
      <vt:lpstr>4_Capital</vt:lpstr>
      <vt:lpstr>1_Simple Light</vt:lpstr>
      <vt:lpstr>2_Simple Light</vt:lpstr>
      <vt:lpstr>3_Simple Light</vt:lpstr>
      <vt:lpstr>4_Simple Light</vt:lpstr>
      <vt:lpstr>5_Simple Light</vt:lpstr>
      <vt:lpstr>6_Simple Light</vt:lpstr>
      <vt:lpstr>7_Simple Light</vt:lpstr>
      <vt:lpstr>Welcome to the HMN  Webinar Series!</vt:lpstr>
      <vt:lpstr>Effective Presentation of Behavioral Health Tech</vt:lpstr>
      <vt:lpstr>Welcome and About The Healthy Minds Network</vt:lpstr>
      <vt:lpstr>HMN Announcements</vt:lpstr>
      <vt:lpstr>Today’s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at College // Research</vt:lpstr>
      <vt:lpstr>YOU at College // Student Focus Groups </vt:lpstr>
      <vt:lpstr>YOU Well-being Model</vt:lpstr>
      <vt:lpstr>Campus Partners // National Data Set</vt:lpstr>
      <vt:lpstr>The Portal // YOU@CSU</vt:lpstr>
      <vt:lpstr>Data Usage</vt:lpstr>
      <vt:lpstr>References</vt:lpstr>
      <vt:lpstr>Thank You!  Today’s webinar slides will be available on the HMN website: www.healthymindsnetwork.org/events/webinar-series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HMN  Webinar Series!</dc:title>
  <dc:creator>Vincent Garcia</dc:creator>
  <cp:lastModifiedBy>Megan Phillips</cp:lastModifiedBy>
  <cp:revision>3</cp:revision>
  <dcterms:modified xsi:type="dcterms:W3CDTF">2018-02-08T16:52:40Z</dcterms:modified>
</cp:coreProperties>
</file>