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56" r:id="rId2"/>
    <p:sldId id="256" r:id="rId3"/>
    <p:sldId id="428" r:id="rId4"/>
    <p:sldId id="664" r:id="rId5"/>
    <p:sldId id="508" r:id="rId6"/>
    <p:sldId id="686" r:id="rId7"/>
    <p:sldId id="687" r:id="rId8"/>
    <p:sldId id="688" r:id="rId9"/>
    <p:sldId id="689" r:id="rId10"/>
    <p:sldId id="690" r:id="rId11"/>
    <p:sldId id="561" r:id="rId12"/>
    <p:sldId id="6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6699"/>
    <a:srgbClr val="66CCCC"/>
    <a:srgbClr val="99FFFF"/>
    <a:srgbClr val="FFCC33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00" autoAdjust="0"/>
  </p:normalViewPr>
  <p:slideViewPr>
    <p:cSldViewPr snapToGrid="0">
      <p:cViewPr>
        <p:scale>
          <a:sx n="75" d="100"/>
          <a:sy n="75" d="100"/>
        </p:scale>
        <p:origin x="-624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7FCF-6A39-774D-B36B-356204C407C3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0DA7E-6C27-FB44-95A8-AF5B0C018A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DA7E-6C27-FB44-95A8-AF5B0C018A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09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DA7E-6C27-FB44-95A8-AF5B0C018A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4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DA7E-6C27-FB44-95A8-AF5B0C018A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62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DA7E-6C27-FB44-95A8-AF5B0C018A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62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DA7E-6C27-FB44-95A8-AF5B0C018A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48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DA7E-6C27-FB44-95A8-AF5B0C018A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4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DA7E-6C27-FB44-95A8-AF5B0C018A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4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DA7E-6C27-FB44-95A8-AF5B0C018A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48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DA7E-6C27-FB44-95A8-AF5B0C018A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4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100000">
              <a:srgbClr val="33669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44158"/>
            <a:ext cx="8610599" cy="13398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Welcome to the HMN </a:t>
            </a:r>
            <a:br>
              <a:rPr lang="en-US" sz="4000" b="1" dirty="0" smtClean="0">
                <a:solidFill>
                  <a:srgbClr val="000066"/>
                </a:solidFill>
              </a:rPr>
            </a:br>
            <a:r>
              <a:rPr lang="en-US" sz="4000" b="1" dirty="0" smtClean="0">
                <a:solidFill>
                  <a:srgbClr val="000066"/>
                </a:solidFill>
              </a:rPr>
              <a:t>Webinar </a:t>
            </a:r>
            <a:r>
              <a:rPr lang="en-US" sz="4000" b="1" dirty="0">
                <a:solidFill>
                  <a:srgbClr val="000066"/>
                </a:solidFill>
              </a:rPr>
              <a:t>S</a:t>
            </a:r>
            <a:r>
              <a:rPr lang="en-US" sz="4000" b="1" dirty="0" smtClean="0">
                <a:solidFill>
                  <a:srgbClr val="000066"/>
                </a:solidFill>
              </a:rPr>
              <a:t>eries!</a:t>
            </a:r>
            <a:endParaRPr lang="en-US" sz="4000" b="1" dirty="0">
              <a:solidFill>
                <a:srgbClr val="00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1" y="1748118"/>
            <a:ext cx="8458200" cy="4665381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2200" b="1" dirty="0">
                <a:solidFill>
                  <a:srgbClr val="000066"/>
                </a:solidFill>
              </a:rPr>
              <a:t>To ensure the quality of your experience, </a:t>
            </a:r>
            <a:r>
              <a:rPr lang="en-US" sz="2200" b="1" dirty="0" smtClean="0">
                <a:solidFill>
                  <a:srgbClr val="000066"/>
                </a:solidFill>
              </a:rPr>
              <a:t>please: </a:t>
            </a:r>
            <a:endParaRPr lang="en-US" sz="2200" b="1" dirty="0">
              <a:solidFill>
                <a:srgbClr val="000066"/>
              </a:solidFill>
            </a:endParaRPr>
          </a:p>
          <a:p>
            <a:pPr>
              <a:buClrTx/>
              <a:buFont typeface="Wingdings" charset="2"/>
              <a:buChar char="§"/>
            </a:pPr>
            <a:r>
              <a:rPr lang="en-US" sz="2200" dirty="0">
                <a:solidFill>
                  <a:srgbClr val="000066"/>
                </a:solidFill>
              </a:rPr>
              <a:t>Use the </a:t>
            </a:r>
            <a:r>
              <a:rPr lang="en-US" sz="2200" i="1" dirty="0">
                <a:solidFill>
                  <a:srgbClr val="000066"/>
                </a:solidFill>
              </a:rPr>
              <a:t>Audio Set up Wizard</a:t>
            </a:r>
            <a:r>
              <a:rPr lang="en-US" sz="2200" dirty="0">
                <a:solidFill>
                  <a:srgbClr val="000066"/>
                </a:solidFill>
              </a:rPr>
              <a:t> (located under </a:t>
            </a:r>
            <a:r>
              <a:rPr lang="en-US" sz="2200" i="1" dirty="0">
                <a:solidFill>
                  <a:srgbClr val="000066"/>
                </a:solidFill>
              </a:rPr>
              <a:t>Meeting</a:t>
            </a:r>
            <a:r>
              <a:rPr lang="en-US" sz="2200" dirty="0">
                <a:solidFill>
                  <a:srgbClr val="000066"/>
                </a:solidFill>
              </a:rPr>
              <a:t>) to ensure that your audio is working properly.</a:t>
            </a:r>
          </a:p>
          <a:p>
            <a:pPr>
              <a:buClrTx/>
              <a:buFont typeface="Wingdings" charset="2"/>
              <a:buChar char="§"/>
            </a:pPr>
            <a:r>
              <a:rPr lang="en-US" sz="2200" dirty="0">
                <a:solidFill>
                  <a:srgbClr val="000066"/>
                </a:solidFill>
              </a:rPr>
              <a:t>Check to see if your speaker is activated. When activated, the speaker icon at the top of the screen should appear green.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66"/>
                </a:solidFill>
              </a:rPr>
              <a:t>To ask a </a:t>
            </a:r>
            <a:r>
              <a:rPr lang="en-US" sz="2200" dirty="0" smtClean="0">
                <a:solidFill>
                  <a:srgbClr val="000066"/>
                </a:solidFill>
              </a:rPr>
              <a:t>question or make </a:t>
            </a:r>
            <a:r>
              <a:rPr lang="en-US" sz="2200" dirty="0">
                <a:solidFill>
                  <a:srgbClr val="000066"/>
                </a:solidFill>
              </a:rPr>
              <a:t>a </a:t>
            </a:r>
            <a:r>
              <a:rPr lang="en-US" sz="2200" dirty="0" smtClean="0">
                <a:solidFill>
                  <a:srgbClr val="000066"/>
                </a:solidFill>
              </a:rPr>
              <a:t>comment at any time, </a:t>
            </a:r>
            <a:r>
              <a:rPr lang="en-US" sz="2200" dirty="0">
                <a:solidFill>
                  <a:srgbClr val="000066"/>
                </a:solidFill>
              </a:rPr>
              <a:t>type </a:t>
            </a:r>
            <a:r>
              <a:rPr lang="en-US" sz="2200" dirty="0" smtClean="0">
                <a:solidFill>
                  <a:srgbClr val="000066"/>
                </a:solidFill>
              </a:rPr>
              <a:t>in </a:t>
            </a:r>
            <a:r>
              <a:rPr lang="en-US" sz="2200" dirty="0">
                <a:solidFill>
                  <a:srgbClr val="000066"/>
                </a:solidFill>
              </a:rPr>
              <a:t>the </a:t>
            </a:r>
            <a:r>
              <a:rPr lang="en-US" sz="2200" dirty="0" smtClean="0">
                <a:solidFill>
                  <a:srgbClr val="000066"/>
                </a:solidFill>
              </a:rPr>
              <a:t>“chat room.” We’ll address questions  and comments during </a:t>
            </a:r>
            <a:r>
              <a:rPr lang="en-US" sz="2200" dirty="0">
                <a:solidFill>
                  <a:srgbClr val="000066"/>
                </a:solidFill>
              </a:rPr>
              <a:t>the discussion </a:t>
            </a:r>
            <a:r>
              <a:rPr lang="en-US" sz="2200" dirty="0" smtClean="0">
                <a:solidFill>
                  <a:srgbClr val="000066"/>
                </a:solidFill>
              </a:rPr>
              <a:t>at the end. </a:t>
            </a:r>
          </a:p>
          <a:p>
            <a:pPr marL="0" indent="0" algn="ctr">
              <a:buNone/>
            </a:pPr>
            <a:r>
              <a:rPr lang="en-US" sz="2200" b="1" dirty="0">
                <a:solidFill>
                  <a:srgbClr val="000066"/>
                </a:solidFill>
              </a:rPr>
              <a:t>Thank you! We will begin shortly</a:t>
            </a:r>
            <a:r>
              <a:rPr lang="en-US" sz="2200" b="1" dirty="0" smtClean="0">
                <a:solidFill>
                  <a:srgbClr val="000066"/>
                </a:solidFill>
              </a:rPr>
              <a:t>!</a:t>
            </a:r>
            <a:endParaRPr lang="en-US" sz="22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Amelia </a:t>
            </a:r>
            <a:r>
              <a:rPr lang="en-US" sz="4000" b="1" dirty="0" err="1" smtClean="0">
                <a:solidFill>
                  <a:srgbClr val="000066"/>
                </a:solidFill>
              </a:rPr>
              <a:t>Arria</a:t>
            </a:r>
            <a:endParaRPr lang="en-US" sz="4000" b="1" dirty="0">
              <a:solidFill>
                <a:srgbClr val="000066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023" y="2147888"/>
            <a:ext cx="2914336" cy="39274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spcBef>
                <a:spcPts val="600"/>
              </a:spcBef>
              <a:buClrTx/>
              <a:buNone/>
            </a:pPr>
            <a:r>
              <a:rPr lang="en-US" sz="2200" dirty="0">
                <a:solidFill>
                  <a:srgbClr val="000066"/>
                </a:solidFill>
              </a:rPr>
              <a:t>Director, Center on Young Adult Health and Development</a:t>
            </a:r>
          </a:p>
          <a:p>
            <a:pPr marL="0" indent="0">
              <a:spcBef>
                <a:spcPts val="600"/>
              </a:spcBef>
              <a:buClrTx/>
              <a:buNone/>
            </a:pPr>
            <a:r>
              <a:rPr lang="en-US" sz="2200" dirty="0">
                <a:solidFill>
                  <a:srgbClr val="000066"/>
                </a:solidFill>
              </a:rPr>
              <a:t>Associate Professor, University of Maryland School of Public </a:t>
            </a:r>
            <a:r>
              <a:rPr lang="en-US" sz="2200" dirty="0" smtClean="0">
                <a:solidFill>
                  <a:srgbClr val="000066"/>
                </a:solidFill>
              </a:rPr>
              <a:t>Health</a:t>
            </a:r>
          </a:p>
          <a:p>
            <a:pPr marL="0" indent="0">
              <a:spcBef>
                <a:spcPts val="600"/>
              </a:spcBef>
              <a:buClrTx/>
              <a:buNone/>
            </a:pPr>
            <a:endParaRPr lang="en-US" sz="2200" dirty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buClrTx/>
              <a:buNone/>
            </a:pPr>
            <a:r>
              <a:rPr lang="en-US" sz="2200" dirty="0" err="1">
                <a:solidFill>
                  <a:srgbClr val="000066"/>
                </a:solidFill>
              </a:rPr>
              <a:t>aarria@umd.edu</a:t>
            </a: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176" y="298824"/>
            <a:ext cx="8262471" cy="1225176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Interactive 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603" y="1763059"/>
            <a:ext cx="8367060" cy="4527176"/>
          </a:xfrm>
          <a:solidFill>
            <a:srgbClr val="FFFFFF"/>
          </a:solidFill>
        </p:spPr>
        <p:txBody>
          <a:bodyPr anchor="t" anchorCtr="0"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Please submit questions using the “Chat Room” in the bottom corner of the screen.</a:t>
            </a:r>
          </a:p>
        </p:txBody>
      </p:sp>
      <p:pic>
        <p:nvPicPr>
          <p:cNvPr id="2" name="Picture 1" descr="me_chat_tab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0" y="2943972"/>
            <a:ext cx="39370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5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17177" y="552823"/>
            <a:ext cx="7679765" cy="2420471"/>
          </a:xfr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4000" b="1" dirty="0" smtClean="0">
                <a:solidFill>
                  <a:srgbClr val="000066"/>
                </a:solidFill>
              </a:rPr>
              <a:t>Contact Information</a:t>
            </a:r>
            <a:br>
              <a:rPr lang="en-US" sz="4000" b="1" dirty="0" smtClean="0">
                <a:solidFill>
                  <a:srgbClr val="000066"/>
                </a:solidFill>
              </a:rPr>
            </a:br>
            <a:endParaRPr lang="en-US" sz="4000" dirty="0">
              <a:solidFill>
                <a:srgbClr val="000066"/>
              </a:solidFill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592667" y="3696775"/>
            <a:ext cx="7916333" cy="2420471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200" b="1" dirty="0" smtClean="0">
                <a:solidFill>
                  <a:srgbClr val="000066"/>
                </a:solidFill>
              </a:rPr>
              <a:t>HMN Team: </a:t>
            </a:r>
            <a:r>
              <a:rPr lang="en-US" sz="2200" dirty="0" err="1" smtClean="0">
                <a:solidFill>
                  <a:srgbClr val="000066"/>
                </a:solidFill>
              </a:rPr>
              <a:t>healthyminds@umich.edu</a:t>
            </a:r>
            <a:endParaRPr lang="en-US" sz="2200" dirty="0" smtClean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b="1" dirty="0" smtClean="0">
                <a:solidFill>
                  <a:srgbClr val="000066"/>
                </a:solidFill>
              </a:rPr>
              <a:t>Web: </a:t>
            </a:r>
            <a:r>
              <a:rPr lang="en-US" sz="2200" smtClean="0">
                <a:solidFill>
                  <a:srgbClr val="000066"/>
                </a:solidFill>
              </a:rPr>
              <a:t>healthymindsnetwork.org</a:t>
            </a:r>
            <a:endParaRPr lang="en-US" sz="2200" dirty="0" smtClean="0">
              <a:solidFill>
                <a:srgbClr val="000066"/>
              </a:solidFill>
            </a:endParaRPr>
          </a:p>
        </p:txBody>
      </p:sp>
      <p:pic>
        <p:nvPicPr>
          <p:cNvPr id="6" name="Picture Placeholder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263" y="2123245"/>
            <a:ext cx="195482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3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57411" y="582705"/>
            <a:ext cx="7799295" cy="2417670"/>
          </a:xfrm>
          <a:noFill/>
        </p:spPr>
        <p:txBody>
          <a:bodyPr anchor="ctr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3000" b="1" dirty="0" smtClean="0">
                <a:solidFill>
                  <a:srgbClr val="000066"/>
                </a:solidFill>
              </a:rPr>
              <a:t>Developing a Successful </a:t>
            </a:r>
            <a:r>
              <a:rPr lang="en-US" sz="3000" b="1" dirty="0">
                <a:solidFill>
                  <a:srgbClr val="000066"/>
                </a:solidFill>
              </a:rPr>
              <a:t>R</a:t>
            </a:r>
            <a:r>
              <a:rPr lang="en-US" sz="3000" b="1" dirty="0" smtClean="0">
                <a:solidFill>
                  <a:srgbClr val="000066"/>
                </a:solidFill>
              </a:rPr>
              <a:t>esearch </a:t>
            </a:r>
            <a:r>
              <a:rPr lang="en-US" sz="3000" b="1" dirty="0">
                <a:solidFill>
                  <a:srgbClr val="000066"/>
                </a:solidFill>
              </a:rPr>
              <a:t>A</a:t>
            </a:r>
            <a:r>
              <a:rPr lang="en-US" sz="3000" b="1" dirty="0" smtClean="0">
                <a:solidFill>
                  <a:srgbClr val="000066"/>
                </a:solidFill>
              </a:rPr>
              <a:t>genda in the Field of Adolescent and Young </a:t>
            </a:r>
            <a:r>
              <a:rPr lang="en-US" sz="3000" b="1" dirty="0">
                <a:solidFill>
                  <a:srgbClr val="000066"/>
                </a:solidFill>
              </a:rPr>
              <a:t>A</a:t>
            </a:r>
            <a:r>
              <a:rPr lang="en-US" sz="3000" b="1" dirty="0" smtClean="0">
                <a:solidFill>
                  <a:srgbClr val="000066"/>
                </a:solidFill>
              </a:rPr>
              <a:t>dult </a:t>
            </a:r>
            <a:r>
              <a:rPr lang="en-US" sz="3000" b="1" dirty="0">
                <a:solidFill>
                  <a:srgbClr val="000066"/>
                </a:solidFill>
              </a:rPr>
              <a:t>M</a:t>
            </a:r>
            <a:r>
              <a:rPr lang="en-US" sz="3000" b="1" dirty="0" smtClean="0">
                <a:solidFill>
                  <a:srgbClr val="000066"/>
                </a:solidFill>
              </a:rPr>
              <a:t>ental Health</a:t>
            </a:r>
            <a:endParaRPr lang="en-US" sz="3000" i="1" dirty="0">
              <a:solidFill>
                <a:srgbClr val="00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529" y="5035178"/>
            <a:ext cx="7874000" cy="1001058"/>
          </a:xfrm>
          <a:noFill/>
        </p:spPr>
        <p:txBody>
          <a:bodyPr anchor="ctr">
            <a:no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2400" b="1" dirty="0" smtClean="0">
                <a:solidFill>
                  <a:srgbClr val="000066"/>
                </a:solidFill>
              </a:rPr>
              <a:t>The Healthy Minds Network Webinar Series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Session #9, August 2014</a:t>
            </a:r>
          </a:p>
        </p:txBody>
      </p:sp>
      <p:pic>
        <p:nvPicPr>
          <p:cNvPr id="6" name="Picture Placeholder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432" y="3207308"/>
            <a:ext cx="195482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235" y="358587"/>
            <a:ext cx="8217648" cy="1150471"/>
          </a:xfrm>
          <a:noFill/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Today’s Webinar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49" y="1714500"/>
            <a:ext cx="8524875" cy="4556125"/>
          </a:xfrm>
          <a:noFill/>
        </p:spPr>
        <p:txBody>
          <a:bodyPr anchor="ctr">
            <a:noAutofit/>
          </a:bodyPr>
          <a:lstStyle/>
          <a:p>
            <a:pPr marL="0" indent="0">
              <a:spcBef>
                <a:spcPts val="3600"/>
              </a:spcBef>
              <a:buClrTx/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Welcome and about </a:t>
            </a:r>
            <a:r>
              <a:rPr lang="en-US" sz="2200" b="1" dirty="0">
                <a:solidFill>
                  <a:srgbClr val="000066"/>
                </a:solidFill>
              </a:rPr>
              <a:t>t</a:t>
            </a:r>
            <a:r>
              <a:rPr lang="en-US" sz="2200" b="1" dirty="0" smtClean="0">
                <a:solidFill>
                  <a:srgbClr val="000066"/>
                </a:solidFill>
              </a:rPr>
              <a:t>he Healthy Minds Network (HMN)</a:t>
            </a:r>
          </a:p>
          <a:p>
            <a:pPr marL="0" indent="0">
              <a:spcBef>
                <a:spcPts val="3600"/>
              </a:spcBef>
              <a:buClrTx/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Reflections from senior researchers</a:t>
            </a:r>
            <a:endParaRPr lang="en-US" sz="22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3600"/>
              </a:spcBef>
              <a:buClrTx/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Discussion</a:t>
            </a:r>
            <a:r>
              <a:rPr lang="en-US" sz="2200" b="1" dirty="0">
                <a:solidFill>
                  <a:srgbClr val="000066"/>
                </a:solidFill>
              </a:rPr>
              <a:t> </a:t>
            </a:r>
            <a:r>
              <a:rPr lang="en-US" sz="1800" i="1" dirty="0">
                <a:solidFill>
                  <a:srgbClr val="000066"/>
                </a:solidFill>
              </a:rPr>
              <a:t>(</a:t>
            </a:r>
            <a:r>
              <a:rPr lang="en-US" sz="1800" i="1" dirty="0" smtClean="0">
                <a:solidFill>
                  <a:srgbClr val="000066"/>
                </a:solidFill>
              </a:rPr>
              <a:t>Please submit questions at any point throughout the webinar!)</a:t>
            </a:r>
          </a:p>
        </p:txBody>
      </p:sp>
    </p:spTree>
    <p:extLst>
      <p:ext uri="{BB962C8B-B14F-4D97-AF65-F5344CB8AC3E}">
        <p14:creationId xmlns:p14="http://schemas.microsoft.com/office/powerpoint/2010/main" val="44877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235" y="358587"/>
            <a:ext cx="8217648" cy="1150471"/>
          </a:xfrm>
          <a:noFill/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Today’s Presenters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49" y="1714500"/>
            <a:ext cx="8524875" cy="4556125"/>
          </a:xfrm>
          <a:noFill/>
        </p:spPr>
        <p:txBody>
          <a:bodyPr anchor="ctr">
            <a:noAutofit/>
          </a:bodyPr>
          <a:lstStyle/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b="1" dirty="0">
                <a:solidFill>
                  <a:srgbClr val="000066"/>
                </a:solidFill>
              </a:rPr>
              <a:t>Daniel Eisenberg, </a:t>
            </a:r>
            <a:r>
              <a:rPr lang="en-US" sz="2200" b="1" dirty="0" smtClean="0">
                <a:solidFill>
                  <a:srgbClr val="000066"/>
                </a:solidFill>
              </a:rPr>
              <a:t>PhD</a:t>
            </a:r>
            <a:endParaRPr lang="en-US" sz="2200" b="1" dirty="0">
              <a:solidFill>
                <a:srgbClr val="000066"/>
              </a:solidFill>
            </a:endParaRP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 smtClean="0">
                <a:solidFill>
                  <a:srgbClr val="000066"/>
                </a:solidFill>
              </a:rPr>
              <a:t>Director</a:t>
            </a:r>
            <a:r>
              <a:rPr lang="en-US" sz="2200" dirty="0">
                <a:solidFill>
                  <a:srgbClr val="000066"/>
                </a:solidFill>
              </a:rPr>
              <a:t>, </a:t>
            </a:r>
            <a:r>
              <a:rPr lang="en-US" sz="2200" dirty="0" smtClean="0">
                <a:solidFill>
                  <a:srgbClr val="000066"/>
                </a:solidFill>
              </a:rPr>
              <a:t>Healthy Minds Network</a:t>
            </a: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 smtClean="0">
                <a:solidFill>
                  <a:srgbClr val="000066"/>
                </a:solidFill>
              </a:rPr>
              <a:t>Associate Professor, University of Michigan School of Public Health</a:t>
            </a: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Megan Jones, </a:t>
            </a:r>
            <a:r>
              <a:rPr lang="en-US" sz="2200" b="1" dirty="0" err="1" smtClean="0">
                <a:solidFill>
                  <a:srgbClr val="000066"/>
                </a:solidFill>
              </a:rPr>
              <a:t>PsyD</a:t>
            </a:r>
            <a:endParaRPr lang="en-US" sz="2200" b="1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 smtClean="0">
                <a:solidFill>
                  <a:srgbClr val="000066"/>
                </a:solidFill>
              </a:rPr>
              <a:t>Vice President, Research and Programs, </a:t>
            </a:r>
            <a:r>
              <a:rPr lang="en-US" sz="2200" dirty="0" err="1">
                <a:solidFill>
                  <a:srgbClr val="000066"/>
                </a:solidFill>
              </a:rPr>
              <a:t>T</a:t>
            </a:r>
            <a:r>
              <a:rPr lang="en-US" sz="2200" dirty="0" err="1" smtClean="0">
                <a:solidFill>
                  <a:srgbClr val="000066"/>
                </a:solidFill>
              </a:rPr>
              <a:t>hriveOn</a:t>
            </a:r>
            <a:endParaRPr lang="en-US" sz="22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Jacqueline </a:t>
            </a:r>
            <a:r>
              <a:rPr lang="en-US" sz="2200" b="1" dirty="0" err="1" smtClean="0">
                <a:solidFill>
                  <a:srgbClr val="000066"/>
                </a:solidFill>
              </a:rPr>
              <a:t>Pistorello</a:t>
            </a:r>
            <a:r>
              <a:rPr lang="en-US" sz="2200" b="1" dirty="0" smtClean="0">
                <a:solidFill>
                  <a:srgbClr val="000066"/>
                </a:solidFill>
              </a:rPr>
              <a:t>, PhD</a:t>
            </a: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>
                <a:solidFill>
                  <a:srgbClr val="000066"/>
                </a:solidFill>
              </a:rPr>
              <a:t>Licensed Clinical Psychologist/Research Faculty </a:t>
            </a:r>
            <a:endParaRPr lang="en-US" sz="22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 smtClean="0">
                <a:solidFill>
                  <a:srgbClr val="000066"/>
                </a:solidFill>
              </a:rPr>
              <a:t>Counseling Services, University </a:t>
            </a:r>
            <a:r>
              <a:rPr lang="en-US" sz="2200" dirty="0">
                <a:solidFill>
                  <a:srgbClr val="000066"/>
                </a:solidFill>
              </a:rPr>
              <a:t>of Nevada, Reno</a:t>
            </a: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Amelia </a:t>
            </a:r>
            <a:r>
              <a:rPr lang="en-US" sz="2200" b="1" dirty="0" err="1">
                <a:solidFill>
                  <a:srgbClr val="000066"/>
                </a:solidFill>
              </a:rPr>
              <a:t>Arria</a:t>
            </a:r>
            <a:r>
              <a:rPr lang="en-US" sz="2200" b="1" dirty="0">
                <a:solidFill>
                  <a:srgbClr val="000066"/>
                </a:solidFill>
              </a:rPr>
              <a:t>, </a:t>
            </a:r>
            <a:r>
              <a:rPr lang="en-US" sz="2200" b="1" dirty="0" smtClean="0">
                <a:solidFill>
                  <a:srgbClr val="000066"/>
                </a:solidFill>
              </a:rPr>
              <a:t>PhD</a:t>
            </a: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 smtClean="0">
                <a:solidFill>
                  <a:srgbClr val="000066"/>
                </a:solidFill>
              </a:rPr>
              <a:t>Director, Center </a:t>
            </a:r>
            <a:r>
              <a:rPr lang="en-US" sz="2200" dirty="0">
                <a:solidFill>
                  <a:srgbClr val="000066"/>
                </a:solidFill>
              </a:rPr>
              <a:t>on Young Adult Health and </a:t>
            </a:r>
            <a:r>
              <a:rPr lang="en-US" sz="2200" dirty="0" smtClean="0">
                <a:solidFill>
                  <a:srgbClr val="000066"/>
                </a:solidFill>
              </a:rPr>
              <a:t>Development</a:t>
            </a: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>
                <a:solidFill>
                  <a:srgbClr val="000066"/>
                </a:solidFill>
              </a:rPr>
              <a:t>Associate Professor, </a:t>
            </a:r>
            <a:r>
              <a:rPr lang="en-US" sz="2200" dirty="0" smtClean="0">
                <a:solidFill>
                  <a:srgbClr val="000066"/>
                </a:solidFill>
              </a:rPr>
              <a:t>University </a:t>
            </a:r>
            <a:r>
              <a:rPr lang="en-US" sz="2200" dirty="0">
                <a:solidFill>
                  <a:srgbClr val="000066"/>
                </a:solidFill>
              </a:rPr>
              <a:t>of Maryland School of Public </a:t>
            </a:r>
            <a:r>
              <a:rPr lang="en-US" sz="2200" dirty="0" smtClean="0">
                <a:solidFill>
                  <a:srgbClr val="000066"/>
                </a:solidFill>
              </a:rPr>
              <a:t>Health</a:t>
            </a:r>
            <a:endParaRPr lang="en-US" sz="2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9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27542"/>
            <a:ext cx="8568266" cy="1337733"/>
          </a:xfrm>
          <a:noFill/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Welcome and About the Healthy Minds Network</a:t>
            </a:r>
            <a:endParaRPr lang="en-US" sz="40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793874"/>
            <a:ext cx="8568266" cy="4562475"/>
          </a:xfrm>
          <a:noFill/>
        </p:spPr>
        <p:txBody>
          <a:bodyPr anchor="t">
            <a:noAutofit/>
          </a:bodyPr>
          <a:lstStyle/>
          <a:p>
            <a:pPr marL="0" indent="0">
              <a:spcBef>
                <a:spcPts val="2200"/>
              </a:spcBef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The </a:t>
            </a:r>
            <a:r>
              <a:rPr lang="en-US" sz="2200" b="1" dirty="0">
                <a:solidFill>
                  <a:srgbClr val="000066"/>
                </a:solidFill>
              </a:rPr>
              <a:t>Healthy Minds Network 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dirty="0" smtClean="0">
                <a:solidFill>
                  <a:srgbClr val="000066"/>
                </a:solidFill>
              </a:rPr>
              <a:t>Research-to-practice network based at University of Michigan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dirty="0" smtClean="0">
                <a:solidFill>
                  <a:srgbClr val="000066"/>
                </a:solidFill>
              </a:rPr>
              <a:t>Public </a:t>
            </a:r>
            <a:r>
              <a:rPr lang="en-US" sz="2200" dirty="0">
                <a:solidFill>
                  <a:srgbClr val="000066"/>
                </a:solidFill>
              </a:rPr>
              <a:t>health approach to mental health among young </a:t>
            </a:r>
            <a:r>
              <a:rPr lang="en-US" sz="2200" dirty="0" smtClean="0">
                <a:solidFill>
                  <a:srgbClr val="000066"/>
                </a:solidFill>
              </a:rPr>
              <a:t>people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HMN Research-to-Practice Objectives:</a:t>
            </a:r>
            <a:endParaRPr lang="en-US" sz="2200" b="1" dirty="0">
              <a:solidFill>
                <a:srgbClr val="000066"/>
              </a:solidFill>
            </a:endParaRPr>
          </a:p>
          <a:p>
            <a:pPr marL="0" indent="0">
              <a:spcBef>
                <a:spcPts val="2200"/>
              </a:spcBef>
              <a:buNone/>
            </a:pPr>
            <a:r>
              <a:rPr lang="en-US" sz="2200" dirty="0">
                <a:solidFill>
                  <a:srgbClr val="000066"/>
                </a:solidFill>
              </a:rPr>
              <a:t>(1) </a:t>
            </a:r>
            <a:r>
              <a:rPr lang="en-US" sz="2200" dirty="0" smtClean="0">
                <a:solidFill>
                  <a:srgbClr val="000066"/>
                </a:solidFill>
              </a:rPr>
              <a:t>produce </a:t>
            </a:r>
            <a:r>
              <a:rPr lang="en-US" sz="2200" dirty="0">
                <a:solidFill>
                  <a:srgbClr val="000066"/>
                </a:solidFill>
              </a:rPr>
              <a:t>knowledge (</a:t>
            </a:r>
            <a:r>
              <a:rPr lang="en-US" sz="2200" i="1" dirty="0">
                <a:solidFill>
                  <a:srgbClr val="000066"/>
                </a:solidFill>
              </a:rPr>
              <a:t>research</a:t>
            </a:r>
            <a:r>
              <a:rPr lang="en-US" sz="2200" dirty="0">
                <a:solidFill>
                  <a:srgbClr val="000066"/>
                </a:solidFill>
              </a:rPr>
              <a:t>)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dirty="0">
                <a:solidFill>
                  <a:srgbClr val="000066"/>
                </a:solidFill>
              </a:rPr>
              <a:t>(2) </a:t>
            </a:r>
            <a:r>
              <a:rPr lang="en-US" sz="2200" dirty="0" smtClean="0">
                <a:solidFill>
                  <a:srgbClr val="000066"/>
                </a:solidFill>
              </a:rPr>
              <a:t>distribute </a:t>
            </a:r>
            <a:r>
              <a:rPr lang="en-US" sz="2200" dirty="0">
                <a:solidFill>
                  <a:srgbClr val="000066"/>
                </a:solidFill>
              </a:rPr>
              <a:t>knowledge (</a:t>
            </a:r>
            <a:r>
              <a:rPr lang="en-US" sz="2200" i="1" dirty="0">
                <a:solidFill>
                  <a:srgbClr val="000066"/>
                </a:solidFill>
              </a:rPr>
              <a:t>dissemination</a:t>
            </a:r>
            <a:r>
              <a:rPr lang="en-US" sz="2200" dirty="0">
                <a:solidFill>
                  <a:srgbClr val="000066"/>
                </a:solidFill>
              </a:rPr>
              <a:t>)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2200" dirty="0">
                <a:solidFill>
                  <a:srgbClr val="000066"/>
                </a:solidFill>
              </a:rPr>
              <a:t>(3) u</a:t>
            </a:r>
            <a:r>
              <a:rPr lang="en-US" sz="2200" dirty="0" smtClean="0">
                <a:solidFill>
                  <a:srgbClr val="000066"/>
                </a:solidFill>
              </a:rPr>
              <a:t>se knowledge (</a:t>
            </a:r>
            <a:r>
              <a:rPr lang="en-US" sz="2200" i="1" dirty="0" smtClean="0">
                <a:solidFill>
                  <a:srgbClr val="000066"/>
                </a:solidFill>
              </a:rPr>
              <a:t>practice</a:t>
            </a:r>
            <a:r>
              <a:rPr lang="en-US" sz="2200" dirty="0" smtClean="0">
                <a:solidFill>
                  <a:srgbClr val="000066"/>
                </a:solidFill>
              </a:rPr>
              <a:t>)</a:t>
            </a: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Research-to-Practic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0" y="3873500"/>
            <a:ext cx="2540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27542"/>
            <a:ext cx="8568266" cy="1337733"/>
          </a:xfrm>
          <a:noFill/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Reflections from Senior Researchers</a:t>
            </a:r>
            <a:endParaRPr lang="en-US" sz="4000" b="1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793874"/>
            <a:ext cx="8568266" cy="4562475"/>
          </a:xfrm>
          <a:noFill/>
        </p:spPr>
        <p:txBody>
          <a:bodyPr anchor="ctr">
            <a:noAutofit/>
          </a:bodyPr>
          <a:lstStyle/>
          <a:p>
            <a:pPr marL="0" indent="0">
              <a:spcBef>
                <a:spcPts val="4000"/>
              </a:spcBef>
              <a:buNone/>
            </a:pPr>
            <a:r>
              <a:rPr lang="en-US" sz="2200" b="1" dirty="0">
                <a:solidFill>
                  <a:srgbClr val="000066"/>
                </a:solidFill>
              </a:rPr>
              <a:t> </a:t>
            </a:r>
            <a:r>
              <a:rPr lang="en-US" sz="2200" b="1" dirty="0" smtClean="0">
                <a:solidFill>
                  <a:srgbClr val="000066"/>
                </a:solidFill>
              </a:rPr>
              <a:t>(1</a:t>
            </a:r>
            <a:r>
              <a:rPr lang="en-US" sz="2200" b="1" dirty="0">
                <a:solidFill>
                  <a:srgbClr val="000066"/>
                </a:solidFill>
              </a:rPr>
              <a:t>) How and why did you end up doing research on youth mental health</a:t>
            </a:r>
            <a:r>
              <a:rPr lang="en-US" sz="2200" b="1" dirty="0" smtClean="0">
                <a:solidFill>
                  <a:srgbClr val="000066"/>
                </a:solidFill>
              </a:rPr>
              <a:t>?</a:t>
            </a:r>
            <a:endParaRPr lang="en-US" sz="2200" b="1" dirty="0">
              <a:solidFill>
                <a:srgbClr val="000066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(2</a:t>
            </a:r>
            <a:r>
              <a:rPr lang="en-US" sz="2200" b="1" dirty="0">
                <a:solidFill>
                  <a:srgbClr val="000066"/>
                </a:solidFill>
              </a:rPr>
              <a:t>) What are some of the most important research questions and topics in this area in the coming years</a:t>
            </a:r>
            <a:r>
              <a:rPr lang="en-US" sz="2200" b="1" dirty="0" smtClean="0">
                <a:solidFill>
                  <a:srgbClr val="000066"/>
                </a:solidFill>
              </a:rPr>
              <a:t>?</a:t>
            </a:r>
            <a:endParaRPr lang="en-US" sz="2200" b="1" dirty="0">
              <a:solidFill>
                <a:srgbClr val="000066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en-US" sz="2200" b="1" dirty="0" smtClean="0">
                <a:solidFill>
                  <a:srgbClr val="000066"/>
                </a:solidFill>
              </a:rPr>
              <a:t>(3</a:t>
            </a:r>
            <a:r>
              <a:rPr lang="en-US" sz="2200" b="1" dirty="0">
                <a:solidFill>
                  <a:srgbClr val="000066"/>
                </a:solidFill>
              </a:rPr>
              <a:t>) Do you have any advice for early career scholars?</a:t>
            </a: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8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Daniel Eisenberg</a:t>
            </a:r>
            <a:endParaRPr lang="en-US" sz="4000" b="1" dirty="0">
              <a:solidFill>
                <a:srgbClr val="000066"/>
              </a:solidFill>
            </a:endParaRPr>
          </a:p>
        </p:txBody>
      </p:sp>
      <p:pic>
        <p:nvPicPr>
          <p:cNvPr id="7" name="Content Placeholder 6" descr="DE.bmp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3" r="11093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spcBef>
                <a:spcPts val="600"/>
              </a:spcBef>
              <a:buClrTx/>
              <a:buNone/>
            </a:pPr>
            <a:r>
              <a:rPr lang="en-US" sz="2200" dirty="0">
                <a:solidFill>
                  <a:srgbClr val="000066"/>
                </a:solidFill>
              </a:rPr>
              <a:t>Director, Healthy Minds Network</a:t>
            </a:r>
          </a:p>
          <a:p>
            <a:pPr marL="0" indent="0">
              <a:spcBef>
                <a:spcPts val="600"/>
              </a:spcBef>
              <a:buClrTx/>
              <a:buNone/>
            </a:pPr>
            <a:r>
              <a:rPr lang="en-US" sz="2200" dirty="0">
                <a:solidFill>
                  <a:srgbClr val="000066"/>
                </a:solidFill>
              </a:rPr>
              <a:t>Associate Professor, University of Michigan School of Public </a:t>
            </a:r>
            <a:r>
              <a:rPr lang="en-US" sz="2200" dirty="0" smtClean="0">
                <a:solidFill>
                  <a:srgbClr val="000066"/>
                </a:solidFill>
              </a:rPr>
              <a:t>Health</a:t>
            </a:r>
          </a:p>
          <a:p>
            <a:pPr marL="0" indent="0">
              <a:spcBef>
                <a:spcPts val="600"/>
              </a:spcBef>
              <a:buClrTx/>
              <a:buNone/>
            </a:pPr>
            <a:endParaRPr lang="en-US" sz="22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buClrTx/>
              <a:buNone/>
            </a:pPr>
            <a:r>
              <a:rPr lang="en-US" sz="2200" dirty="0" err="1" smtClean="0">
                <a:solidFill>
                  <a:srgbClr val="000066"/>
                </a:solidFill>
              </a:rPr>
              <a:t>daneis@umich.edu</a:t>
            </a:r>
            <a:r>
              <a:rPr lang="en-US" sz="2200" dirty="0" smtClean="0">
                <a:solidFill>
                  <a:srgbClr val="000066"/>
                </a:solidFill>
              </a:rPr>
              <a:t> </a:t>
            </a: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Megan Jones</a:t>
            </a:r>
            <a:endParaRPr lang="en-US" sz="4000" b="1" dirty="0">
              <a:solidFill>
                <a:srgbClr val="000066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1" y="2328545"/>
            <a:ext cx="3566160" cy="356616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spcBef>
                <a:spcPts val="600"/>
              </a:spcBef>
              <a:buClrTx/>
              <a:buNone/>
            </a:pPr>
            <a:r>
              <a:rPr lang="en-US" sz="2200" dirty="0">
                <a:solidFill>
                  <a:srgbClr val="000066"/>
                </a:solidFill>
              </a:rPr>
              <a:t>Vice President, Research and Programs, </a:t>
            </a:r>
            <a:r>
              <a:rPr lang="en-US" sz="2200" dirty="0" err="1" smtClean="0">
                <a:solidFill>
                  <a:srgbClr val="000066"/>
                </a:solidFill>
              </a:rPr>
              <a:t>ThriveOn</a:t>
            </a:r>
            <a:endParaRPr lang="en-US" sz="22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buClrTx/>
              <a:buNone/>
            </a:pPr>
            <a:endParaRPr lang="en-US" sz="2200" dirty="0">
              <a:solidFill>
                <a:srgbClr val="000066"/>
              </a:solidFill>
            </a:endParaRPr>
          </a:p>
          <a:p>
            <a:pPr marL="0" indent="0">
              <a:spcBef>
                <a:spcPts val="600"/>
              </a:spcBef>
              <a:buClrTx/>
              <a:buNone/>
            </a:pPr>
            <a:r>
              <a:rPr lang="en-US" sz="2200" dirty="0" err="1">
                <a:solidFill>
                  <a:srgbClr val="000066"/>
                </a:solidFill>
              </a:rPr>
              <a:t>megan@thriveon.com</a:t>
            </a: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0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66"/>
                </a:solidFill>
              </a:rPr>
              <a:t>Jacqueline </a:t>
            </a:r>
            <a:r>
              <a:rPr lang="en-US" sz="4000" b="1" dirty="0" err="1" smtClean="0">
                <a:solidFill>
                  <a:srgbClr val="000066"/>
                </a:solidFill>
              </a:rPr>
              <a:t>Pistorello</a:t>
            </a:r>
            <a:endParaRPr lang="en-US" sz="4000" b="1" dirty="0">
              <a:solidFill>
                <a:srgbClr val="000066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55" y="2147888"/>
            <a:ext cx="2877271" cy="39274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02668" y="2147888"/>
            <a:ext cx="4385732" cy="3927475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>
                <a:solidFill>
                  <a:srgbClr val="000066"/>
                </a:solidFill>
              </a:rPr>
              <a:t>Licensed Clinical </a:t>
            </a:r>
            <a:r>
              <a:rPr lang="en-US" sz="2200" dirty="0" smtClean="0">
                <a:solidFill>
                  <a:srgbClr val="000066"/>
                </a:solidFill>
              </a:rPr>
              <a:t>Psychologist</a:t>
            </a: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 smtClean="0">
                <a:solidFill>
                  <a:srgbClr val="000066"/>
                </a:solidFill>
              </a:rPr>
              <a:t>Research </a:t>
            </a:r>
            <a:r>
              <a:rPr lang="en-US" sz="2200" dirty="0">
                <a:solidFill>
                  <a:srgbClr val="000066"/>
                </a:solidFill>
              </a:rPr>
              <a:t>Faculty </a:t>
            </a: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>
                <a:solidFill>
                  <a:srgbClr val="000066"/>
                </a:solidFill>
              </a:rPr>
              <a:t>Counseling Services, University of Nevada, </a:t>
            </a:r>
            <a:r>
              <a:rPr lang="en-US" sz="2200" dirty="0" smtClean="0">
                <a:solidFill>
                  <a:srgbClr val="000066"/>
                </a:solidFill>
              </a:rPr>
              <a:t>Reno</a:t>
            </a:r>
          </a:p>
          <a:p>
            <a:pPr marL="0" indent="0">
              <a:spcBef>
                <a:spcPts val="200"/>
              </a:spcBef>
              <a:buClrTx/>
              <a:buNone/>
            </a:pPr>
            <a:endParaRPr lang="en-US" sz="2200" dirty="0">
              <a:solidFill>
                <a:srgbClr val="000066"/>
              </a:solidFill>
            </a:endParaRPr>
          </a:p>
          <a:p>
            <a:pPr marL="0" indent="0">
              <a:spcBef>
                <a:spcPts val="200"/>
              </a:spcBef>
              <a:buClrTx/>
              <a:buNone/>
            </a:pPr>
            <a:r>
              <a:rPr lang="en-US" sz="2200" dirty="0" err="1">
                <a:solidFill>
                  <a:srgbClr val="000066"/>
                </a:solidFill>
              </a:rPr>
              <a:t>jacqueline.pistorello@gmail.com</a:t>
            </a: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1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4765</TotalTime>
  <Words>469</Words>
  <Application>Microsoft Macintosh PowerPoint</Application>
  <PresentationFormat>On-screen Show (4:3)</PresentationFormat>
  <Paragraphs>77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Welcome to the HMN  Webinar Series!</vt:lpstr>
      <vt:lpstr>Developing a Successful Research Agenda in the Field of Adolescent and Young Adult Mental Health</vt:lpstr>
      <vt:lpstr>Today’s Webinar</vt:lpstr>
      <vt:lpstr>Today’s Presenters</vt:lpstr>
      <vt:lpstr>Welcome and About the Healthy Minds Network</vt:lpstr>
      <vt:lpstr>Reflections from Senior Researchers</vt:lpstr>
      <vt:lpstr>Daniel Eisenberg</vt:lpstr>
      <vt:lpstr>Megan Jones</vt:lpstr>
      <vt:lpstr>Jacqueline Pistorello</vt:lpstr>
      <vt:lpstr>Amelia Arria</vt:lpstr>
      <vt:lpstr>Interactive Discussion</vt:lpstr>
      <vt:lpstr>Contact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Mental Health Research Symposium</dc:title>
  <dc:creator>Sarah Lipson</dc:creator>
  <cp:lastModifiedBy>Mira Dalal</cp:lastModifiedBy>
  <cp:revision>1919</cp:revision>
  <dcterms:created xsi:type="dcterms:W3CDTF">2013-08-01T15:04:22Z</dcterms:created>
  <dcterms:modified xsi:type="dcterms:W3CDTF">2014-08-18T14:40:48Z</dcterms:modified>
</cp:coreProperties>
</file>