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5.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6.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omments/comment1.xml" ContentType="application/vnd.openxmlformats-officedocument.presentationml.comments+xml"/>
  <Override PartName="/ppt/charts/chart4.xml" ContentType="application/vnd.openxmlformats-officedocument.drawingml.chart+xml"/>
  <Override PartName="/ppt/comments/comment2.xml" ContentType="application/vnd.openxmlformats-officedocument.presentationml.comments+xml"/>
  <Override PartName="/ppt/charts/chart5.xml" ContentType="application/vnd.openxmlformats-officedocument.drawingml.chart+xml"/>
  <Override PartName="/ppt/charts/chart6.xml" ContentType="application/vnd.openxmlformats-officedocument.drawingml.chart+xml"/>
  <Override PartName="/ppt/comments/comment3.xml" ContentType="application/vnd.openxmlformats-officedocument.presentationml.comments+xml"/>
  <Override PartName="/ppt/comments/comment4.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5" r:id="rId3"/>
    <p:sldMasterId id="2147483690" r:id="rId4"/>
    <p:sldMasterId id="2147483705" r:id="rId5"/>
    <p:sldMasterId id="2147483720" r:id="rId6"/>
    <p:sldMasterId id="2147483735" r:id="rId7"/>
  </p:sldMasterIdLst>
  <p:notesMasterIdLst>
    <p:notesMasterId r:id="rId28"/>
  </p:notesMasterIdLst>
  <p:sldIdLst>
    <p:sldId id="274" r:id="rId8"/>
    <p:sldId id="276" r:id="rId9"/>
    <p:sldId id="278" r:id="rId10"/>
    <p:sldId id="279" r:id="rId11"/>
    <p:sldId id="280" r:id="rId12"/>
    <p:sldId id="256" r:id="rId13"/>
    <p:sldId id="257" r:id="rId14"/>
    <p:sldId id="264" r:id="rId15"/>
    <p:sldId id="266" r:id="rId16"/>
    <p:sldId id="268" r:id="rId17"/>
    <p:sldId id="269" r:id="rId18"/>
    <p:sldId id="260" r:id="rId19"/>
    <p:sldId id="265" r:id="rId20"/>
    <p:sldId id="271" r:id="rId21"/>
    <p:sldId id="272" r:id="rId22"/>
    <p:sldId id="259" r:id="rId23"/>
    <p:sldId id="263" r:id="rId24"/>
    <p:sldId id="281" r:id="rId25"/>
    <p:sldId id="283"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vy Love" initials="IL" lastIdx="9" clrIdx="0">
    <p:extLst/>
  </p:cmAuthor>
  <p:cmAuthor id="2" name="Ivy Love" initials="IL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03" autoAdjust="0"/>
    <p:restoredTop sz="94316"/>
  </p:normalViewPr>
  <p:slideViewPr>
    <p:cSldViewPr snapToGrid="0">
      <p:cViewPr>
        <p:scale>
          <a:sx n="75" d="100"/>
          <a:sy n="75" d="100"/>
        </p:scale>
        <p:origin x="-1704" y="-9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Mental Health Concerns</c:v>
                </c:pt>
              </c:strCache>
            </c:strRef>
          </c:tx>
          <c:dPt>
            <c:idx val="0"/>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1-798E-43CC-A4F1-FDF8AA9540DE}"/>
              </c:ext>
            </c:extLst>
          </c:dPt>
          <c:dPt>
            <c:idx val="1"/>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34AF-4695-B414-52177336B3B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98E-43CC-A4F1-FDF8AA9540DE}"/>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98E-43CC-A4F1-FDF8AA9540DE}"/>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Sheet1!$A$2:$A$5</c:f>
              <c:strCache>
                <c:ptCount val="2"/>
                <c:pt idx="0">
                  <c:v>Reported Symptoms</c:v>
                </c:pt>
                <c:pt idx="1">
                  <c:v>Did Not Report Symptoms</c:v>
                </c:pt>
              </c:strCache>
            </c:strRef>
          </c:cat>
          <c:val>
            <c:numRef>
              <c:f>Sheet1!$B$2:$B$5</c:f>
              <c:numCache>
                <c:formatCode>0%</c:formatCode>
                <c:ptCount val="4"/>
                <c:pt idx="0">
                  <c:v>0.49</c:v>
                </c:pt>
                <c:pt idx="1">
                  <c:v>0.51</c:v>
                </c:pt>
              </c:numCache>
            </c:numRef>
          </c:val>
          <c:extLst xmlns:c16r2="http://schemas.microsoft.com/office/drawing/2015/06/chart">
            <c:ext xmlns:c16="http://schemas.microsoft.com/office/drawing/2014/chart" uri="{C3380CC4-5D6E-409C-BE32-E72D297353CC}">
              <c16:uniqueId val="{00000000-34AF-4695-B414-52177336B3B6}"/>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Symptoms of Depression</c:v>
                </c:pt>
              </c:strCache>
            </c:strRef>
          </c:tx>
          <c:spPr>
            <a:solidFill>
              <a:schemeClr val="accent1">
                <a:lumMod val="40000"/>
                <a:lumOff val="60000"/>
              </a:schemeClr>
            </a:solidFill>
          </c:spPr>
          <c:dPt>
            <c:idx val="0"/>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0-ACD2-491A-A723-2F7C183664B1}"/>
              </c:ext>
            </c:extLst>
          </c:dPt>
          <c:dPt>
            <c:idx val="1"/>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8175-47D1-AC9E-D3440FB73AB8}"/>
              </c:ext>
            </c:extLst>
          </c:dPt>
          <c:dPt>
            <c:idx val="2"/>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8175-47D1-AC9E-D3440FB73AB8}"/>
              </c:ext>
            </c:extLst>
          </c:dPt>
          <c:dPt>
            <c:idx val="3"/>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8175-47D1-AC9E-D3440FB73AB8}"/>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Sheet1!$A$2:$A$5</c:f>
              <c:strCache>
                <c:ptCount val="2"/>
                <c:pt idx="0">
                  <c:v>Reported Symptoms</c:v>
                </c:pt>
                <c:pt idx="1">
                  <c:v>Did Not Report Symptoms</c:v>
                </c:pt>
              </c:strCache>
            </c:strRef>
          </c:cat>
          <c:val>
            <c:numRef>
              <c:f>Sheet1!$B$2:$B$5</c:f>
              <c:numCache>
                <c:formatCode>0%</c:formatCode>
                <c:ptCount val="4"/>
                <c:pt idx="0">
                  <c:v>0.36</c:v>
                </c:pt>
                <c:pt idx="1">
                  <c:v>0.64</c:v>
                </c:pt>
              </c:numCache>
            </c:numRef>
          </c:val>
          <c:extLst xmlns:c16r2="http://schemas.microsoft.com/office/drawing/2015/06/chart">
            <c:ext xmlns:c16="http://schemas.microsoft.com/office/drawing/2014/chart" uri="{C3380CC4-5D6E-409C-BE32-E72D297353CC}">
              <c16:uniqueId val="{00000000-34AF-4695-B414-52177336B3B6}"/>
            </c:ext>
          </c:extLst>
        </c:ser>
        <c:dLbls>
          <c:dLblPos val="bestFit"/>
          <c:showLegendKey val="0"/>
          <c:showVal val="1"/>
          <c:showCatName val="0"/>
          <c:showSerName val="0"/>
          <c:showPercent val="0"/>
          <c:showBubbleSize val="0"/>
          <c:showLeaderLines val="1"/>
        </c:dLbls>
        <c:firstSliceAng val="0"/>
      </c:pieChart>
      <c:spPr>
        <a:noFill/>
        <a:ln w="25400">
          <a:noFill/>
        </a:ln>
        <a:effectLst/>
      </c:spPr>
    </c:plotArea>
    <c:legend>
      <c:legendPos val="b"/>
      <c:legendEntry>
        <c:idx val="2"/>
        <c:delete val="1"/>
      </c:legendEntry>
      <c:legendEntry>
        <c:idx val="3"/>
        <c:delete val="1"/>
      </c:legendEntry>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Symptoms of Anxiety</c:v>
                </c:pt>
              </c:strCache>
            </c:strRef>
          </c:tx>
          <c:spPr>
            <a:solidFill>
              <a:srgbClr val="FF0000"/>
            </a:solidFill>
          </c:spPr>
          <c:dPt>
            <c:idx val="0"/>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0-6709-47E8-9BCA-2EEF0D8586CB}"/>
              </c:ext>
            </c:extLst>
          </c:dPt>
          <c:dPt>
            <c:idx val="1"/>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7362-4BBD-A9D7-3E2F80BE4DB5}"/>
              </c:ext>
            </c:extLst>
          </c:dPt>
          <c:dPt>
            <c:idx val="2"/>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5-7362-4BBD-A9D7-3E2F80BE4DB5}"/>
              </c:ext>
            </c:extLst>
          </c:dPt>
          <c:dPt>
            <c:idx val="3"/>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7-7362-4BBD-A9D7-3E2F80BE4DB5}"/>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Sheet1!$A$2:$A$5</c:f>
              <c:strCache>
                <c:ptCount val="2"/>
                <c:pt idx="0">
                  <c:v>Reported Symptoms</c:v>
                </c:pt>
                <c:pt idx="1">
                  <c:v>Did Not Report Symptoms</c:v>
                </c:pt>
              </c:strCache>
            </c:strRef>
          </c:cat>
          <c:val>
            <c:numRef>
              <c:f>Sheet1!$B$2:$B$5</c:f>
              <c:numCache>
                <c:formatCode>0%</c:formatCode>
                <c:ptCount val="4"/>
                <c:pt idx="0">
                  <c:v>0.28999999999999998</c:v>
                </c:pt>
                <c:pt idx="1">
                  <c:v>0.71</c:v>
                </c:pt>
              </c:numCache>
            </c:numRef>
          </c:val>
          <c:extLst xmlns:c16r2="http://schemas.microsoft.com/office/drawing/2015/06/chart">
            <c:ext xmlns:c16="http://schemas.microsoft.com/office/drawing/2014/chart" uri="{C3380CC4-5D6E-409C-BE32-E72D297353CC}">
              <c16:uniqueId val="{00000000-34AF-4695-B414-52177336B3B6}"/>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Age and Incidence of Mental Health Conditions</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Student Age and Mental Health</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2"/>
                <c:pt idx="0">
                  <c:v>Students 25 and Under</c:v>
                </c:pt>
                <c:pt idx="1">
                  <c:v>Students Over 25</c:v>
                </c:pt>
              </c:strCache>
            </c:strRef>
          </c:cat>
          <c:val>
            <c:numRef>
              <c:f>Sheet1!$B$2:$B$5</c:f>
              <c:numCache>
                <c:formatCode>0%</c:formatCode>
                <c:ptCount val="2"/>
                <c:pt idx="0">
                  <c:v>0.56000000000000005</c:v>
                </c:pt>
                <c:pt idx="1">
                  <c:v>0.42</c:v>
                </c:pt>
              </c:numCache>
            </c:numRef>
          </c:val>
          <c:extLst xmlns:c16r2="http://schemas.microsoft.com/office/drawing/2015/06/chart">
            <c:ext xmlns:c16="http://schemas.microsoft.com/office/drawing/2014/chart" uri="{C3380CC4-5D6E-409C-BE32-E72D297353CC}">
              <c16:uniqueId val="{00000000-4041-4046-B317-EC52765840C5}"/>
            </c:ext>
          </c:extLst>
        </c:ser>
        <c:dLbls>
          <c:dLblPos val="outEnd"/>
          <c:showLegendKey val="0"/>
          <c:showVal val="1"/>
          <c:showCatName val="0"/>
          <c:showSerName val="0"/>
          <c:showPercent val="0"/>
          <c:showBubbleSize val="0"/>
        </c:dLbls>
        <c:gapWidth val="444"/>
        <c:overlap val="-90"/>
        <c:axId val="33013248"/>
        <c:axId val="115858752"/>
        <c:extLst xmlns:c16r2="http://schemas.microsoft.com/office/drawing/2015/06/chart">
          <c:ext xmlns:c15="http://schemas.microsoft.com/office/drawing/2012/chart" uri="{02D57815-91ED-43cb-92C2-25804820EDAC}">
            <c15:filteredBarSeries>
              <c15:ser>
                <c:idx val="1"/>
                <c:order val="1"/>
                <c:tx>
                  <c:strRef>
                    <c:extLst xmlns:c16r2="http://schemas.microsoft.com/office/drawing/2015/06/chart">
                      <c:ext uri="{02D57815-91ED-43cb-92C2-25804820EDAC}">
                        <c15:formulaRef>
                          <c15:sqref>Sheet1!$C$1</c15:sqref>
                        </c15:formulaRef>
                      </c:ext>
                    </c:extLst>
                    <c:strCache>
                      <c:ptCount val="1"/>
                      <c:pt idx="0">
                        <c:v>Column2</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uri="{CE6537A1-D6FC-4f65-9D91-7224C49458BB}">
                      <c15:showLeaderLines val="1"/>
                      <c15:leaderLines>
                        <c:spPr>
                          <a:ln w="9525">
                            <a:solidFill>
                              <a:schemeClr val="tx1">
                                <a:lumMod val="35000"/>
                                <a:lumOff val="65000"/>
                              </a:schemeClr>
                            </a:solidFill>
                          </a:ln>
                          <a:effectLst/>
                        </c:spPr>
                      </c15:leaderLines>
                    </c:ext>
                  </c:extLst>
                </c:dLbls>
                <c:cat>
                  <c:strRef>
                    <c:extLst xmlns:c16r2="http://schemas.microsoft.com/office/drawing/2015/06/chart">
                      <c:ext uri="{02D57815-91ED-43cb-92C2-25804820EDAC}">
                        <c15:formulaRef>
                          <c15:sqref>Sheet1!$A$2:$A$5</c15:sqref>
                        </c15:formulaRef>
                      </c:ext>
                    </c:extLst>
                    <c:strCache>
                      <c:ptCount val="2"/>
                      <c:pt idx="0">
                        <c:v>Students 25 and Under</c:v>
                      </c:pt>
                      <c:pt idx="1">
                        <c:v>Students Over 25</c:v>
                      </c:pt>
                    </c:strCache>
                  </c:strRef>
                </c:cat>
                <c:val>
                  <c:numRef>
                    <c:extLst xmlns:c16r2="http://schemas.microsoft.com/office/drawing/2015/06/chart">
                      <c:ext uri="{02D57815-91ED-43cb-92C2-25804820EDAC}">
                        <c15:formulaRef>
                          <c15:sqref>Sheet1!$C$2:$C$5</c15:sqref>
                        </c15:formulaRef>
                      </c:ext>
                    </c:extLst>
                    <c:numCache>
                      <c:formatCode>General</c:formatCode>
                      <c:ptCount val="2"/>
                    </c:numCache>
                  </c:numRef>
                </c:val>
                <c:extLst xmlns:c16r2="http://schemas.microsoft.com/office/drawing/2015/06/chart">
                  <c:ext xmlns:c16="http://schemas.microsoft.com/office/drawing/2014/chart" uri="{C3380CC4-5D6E-409C-BE32-E72D297353CC}">
                    <c16:uniqueId val="{00000001-4041-4046-B317-EC52765840C5}"/>
                  </c:ext>
                </c:extLst>
              </c15:ser>
            </c15:filteredBarSeries>
            <c15:filteredBarSeries>
              <c15:ser>
                <c:idx val="2"/>
                <c:order val="2"/>
                <c:tx>
                  <c:strRef>
                    <c:extLst xmlns:c15="http://schemas.microsoft.com/office/drawing/2012/chart" xmlns:c16r2="http://schemas.microsoft.com/office/drawing/2015/06/chart">
                      <c:ext xmlns:c15="http://schemas.microsoft.com/office/drawing/2012/chart" uri="{02D57815-91ED-43cb-92C2-25804820EDAC}">
                        <c15:formulaRef>
                          <c15:sqref>Sheet1!$D$1</c15:sqref>
                        </c15:formulaRef>
                      </c:ext>
                    </c:extLst>
                    <c:strCache>
                      <c:ptCount val="1"/>
                      <c:pt idx="0">
                        <c:v>Column1</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xmlns:c16r2="http://schemas.microsoft.com/office/drawing/2015/06/chart">
                      <c:ext xmlns:c15="http://schemas.microsoft.com/office/drawing/2012/chart" uri="{02D57815-91ED-43cb-92C2-25804820EDAC}">
                        <c15:formulaRef>
                          <c15:sqref>Sheet1!$A$2:$A$5</c15:sqref>
                        </c15:formulaRef>
                      </c:ext>
                    </c:extLst>
                    <c:strCache>
                      <c:ptCount val="2"/>
                      <c:pt idx="0">
                        <c:v>Students 25 and Under</c:v>
                      </c:pt>
                      <c:pt idx="1">
                        <c:v>Students Over 25</c:v>
                      </c:pt>
                    </c:strCache>
                  </c:strRef>
                </c:cat>
                <c:val>
                  <c:numRef>
                    <c:extLst xmlns:c15="http://schemas.microsoft.com/office/drawing/2012/chart" xmlns:c16r2="http://schemas.microsoft.com/office/drawing/2015/06/chart">
                      <c:ext xmlns:c15="http://schemas.microsoft.com/office/drawing/2012/chart" uri="{02D57815-91ED-43cb-92C2-25804820EDAC}">
                        <c15:formulaRef>
                          <c15:sqref>Sheet1!$D$2:$D$5</c15:sqref>
                        </c15:formulaRef>
                      </c:ext>
                    </c:extLst>
                    <c:numCache>
                      <c:formatCode>General</c:formatCode>
                      <c:ptCount val="2"/>
                    </c:numCache>
                  </c:numRef>
                </c:val>
                <c:extLst xmlns:c15="http://schemas.microsoft.com/office/drawing/2012/chart" xmlns:c16r2="http://schemas.microsoft.com/office/drawing/2015/06/chart">
                  <c:ext xmlns:c16="http://schemas.microsoft.com/office/drawing/2014/chart" uri="{C3380CC4-5D6E-409C-BE32-E72D297353CC}">
                    <c16:uniqueId val="{00000002-4041-4046-B317-EC52765840C5}"/>
                  </c:ext>
                </c:extLst>
              </c15:ser>
            </c15:filteredBarSeries>
          </c:ext>
        </c:extLst>
      </c:barChart>
      <c:catAx>
        <c:axId val="330132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cap="all" spc="120" normalizeH="0" baseline="0">
                <a:solidFill>
                  <a:schemeClr val="tx1">
                    <a:lumMod val="65000"/>
                    <a:lumOff val="35000"/>
                  </a:schemeClr>
                </a:solidFill>
                <a:latin typeface="+mn-lt"/>
                <a:ea typeface="+mn-ea"/>
                <a:cs typeface="+mn-cs"/>
              </a:defRPr>
            </a:pPr>
            <a:endParaRPr lang="en-US"/>
          </a:p>
        </c:txPr>
        <c:crossAx val="115858752"/>
        <c:crosses val="autoZero"/>
        <c:auto val="1"/>
        <c:lblAlgn val="ctr"/>
        <c:lblOffset val="100"/>
        <c:noMultiLvlLbl val="0"/>
      </c:catAx>
      <c:valAx>
        <c:axId val="115858752"/>
        <c:scaling>
          <c:orientation val="minMax"/>
        </c:scaling>
        <c:delete val="1"/>
        <c:axPos val="l"/>
        <c:numFmt formatCode="0%" sourceLinked="1"/>
        <c:majorTickMark val="none"/>
        <c:minorTickMark val="none"/>
        <c:tickLblPos val="nextTo"/>
        <c:crossAx val="33013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Students with Mental Health Concerns</c:v>
                </c:pt>
              </c:strCache>
            </c:strRef>
          </c:tx>
          <c:dPt>
            <c:idx val="0"/>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2-8581-43A9-856B-278897B4E978}"/>
              </c:ext>
            </c:extLst>
          </c:dPt>
          <c:dPt>
            <c:idx val="1"/>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1-8581-43A9-856B-278897B4E97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D65-4876-AF96-B7E9C61E4AC4}"/>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D65-4876-AF96-B7E9C61E4AC4}"/>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Sheet1!$A$2:$A$5</c:f>
              <c:strCache>
                <c:ptCount val="2"/>
                <c:pt idx="0">
                  <c:v>Informal Support</c:v>
                </c:pt>
                <c:pt idx="1">
                  <c:v>No Informal Support</c:v>
                </c:pt>
              </c:strCache>
            </c:strRef>
          </c:cat>
          <c:val>
            <c:numRef>
              <c:f>Sheet1!$B$2:$B$5</c:f>
              <c:numCache>
                <c:formatCode>0%</c:formatCode>
                <c:ptCount val="4"/>
                <c:pt idx="0">
                  <c:v>0.6</c:v>
                </c:pt>
                <c:pt idx="1">
                  <c:v>0.4</c:v>
                </c:pt>
              </c:numCache>
            </c:numRef>
          </c:val>
          <c:extLst xmlns:c16r2="http://schemas.microsoft.com/office/drawing/2015/06/chart">
            <c:ext xmlns:c16="http://schemas.microsoft.com/office/drawing/2014/chart" uri="{C3380CC4-5D6E-409C-BE32-E72D297353CC}">
              <c16:uniqueId val="{00000000-8581-43A9-856B-278897B4E978}"/>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Students with Mental Health Concerns</c:v>
                </c:pt>
              </c:strCache>
            </c:strRef>
          </c:tx>
          <c:dPt>
            <c:idx val="0"/>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8C54-4C98-A14F-9785B7ACB0D2}"/>
              </c:ext>
            </c:extLst>
          </c:dPt>
          <c:dPt>
            <c:idx val="1"/>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2-8C54-4C98-A14F-9785B7ACB0D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9057-4833-AFDB-11E30939C3F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9057-4833-AFDB-11E30939C3FC}"/>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Sheet1!$A$2:$A$5</c:f>
              <c:strCache>
                <c:ptCount val="2"/>
                <c:pt idx="0">
                  <c:v>Received Therapy or Medication</c:v>
                </c:pt>
                <c:pt idx="1">
                  <c:v>No Therapy or Medication</c:v>
                </c:pt>
              </c:strCache>
            </c:strRef>
          </c:cat>
          <c:val>
            <c:numRef>
              <c:f>Sheet1!$B$2:$B$5</c:f>
              <c:numCache>
                <c:formatCode>0%</c:formatCode>
                <c:ptCount val="4"/>
                <c:pt idx="0">
                  <c:v>0.41</c:v>
                </c:pt>
                <c:pt idx="1">
                  <c:v>0.59</c:v>
                </c:pt>
              </c:numCache>
            </c:numRef>
          </c:val>
          <c:extLst xmlns:c16r2="http://schemas.microsoft.com/office/drawing/2015/06/chart">
            <c:ext xmlns:c16="http://schemas.microsoft.com/office/drawing/2014/chart" uri="{C3380CC4-5D6E-409C-BE32-E72D297353CC}">
              <c16:uniqueId val="{00000000-8C54-4C98-A14F-9785B7ACB0D2}"/>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6-06-16T11:32:22.192" idx="3">
    <p:pos x="7133" y="1664"/>
    <p:text>From Hungry to Learn report</p:text>
    <p:extLst>
      <p:ext uri="{C676402C-5697-4E1C-873F-D02D1690AC5C}">
        <p15:threadingInfo xmlns:p15="http://schemas.microsoft.com/office/powerpoint/2012/main" timeZoneBias="240"/>
      </p:ext>
    </p:extLst>
  </p:cm>
  <p:cm authorId="1" dt="2016-06-16T11:36:06.745" idx="4">
    <p:pos x="6941" y="3136"/>
    <p:text>From Hungry to Learn report</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7-08T09:58:10.911" idx="9">
    <p:pos x="6807" y="2118"/>
    <p:text>Check this</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06-16T11:18:33.320" idx="1">
    <p:pos x="7134" y="2547"/>
    <p:text>Does this include informal/non-clinical support?</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16-08-26T14:27:51.488" idx="1">
    <p:pos x="5982" y="3456"/>
    <p:text>reworded for brevity, otherwise recs are quoted from report</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0B3F48-1A2B-447C-9A40-04C3065A4EC7}" type="datetimeFigureOut">
              <a:rPr lang="en-US" smtClean="0"/>
              <a:t>12/5/2016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383E5A-8B0A-41F1-BC33-C085135F679E}" type="slidenum">
              <a:rPr lang="en-US" smtClean="0"/>
              <a:t>‹#›</a:t>
            </a:fld>
            <a:endParaRPr lang="en-US"/>
          </a:p>
        </p:txBody>
      </p:sp>
    </p:spTree>
    <p:extLst>
      <p:ext uri="{BB962C8B-B14F-4D97-AF65-F5344CB8AC3E}">
        <p14:creationId xmlns:p14="http://schemas.microsoft.com/office/powerpoint/2010/main" val="1477740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Shape 11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91420" rIns="91420" bIns="91420" numCol="1" anchor="t" anchorCtr="0" compatLnSpc="1">
            <a:prstTxWarp prst="textNoShape">
              <a:avLst/>
            </a:prstTxWarp>
          </a:bodyPr>
          <a:lstStyle/>
          <a:p>
            <a:pPr>
              <a:spcBef>
                <a:spcPct val="0"/>
              </a:spcBef>
            </a:pPr>
            <a:endParaRPr lang="en-US" altLang="en-US" smtClean="0"/>
          </a:p>
        </p:txBody>
      </p:sp>
      <p:sp>
        <p:nvSpPr>
          <p:cNvPr id="36867" name="Shape 111"/>
          <p:cNvSpPr>
            <a:spLocks noGrp="1" noRot="1" noChangeAspect="1" noTextEdi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352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Calibri" charset="0"/>
            </a:endParaRPr>
          </a:p>
        </p:txBody>
      </p:sp>
      <p:sp>
        <p:nvSpPr>
          <p:cNvPr id="4" name="Slide Number Placeholder 3"/>
          <p:cNvSpPr>
            <a:spLocks noGrp="1"/>
          </p:cNvSpPr>
          <p:nvPr>
            <p:ph type="sldNum" sz="quarter" idx="10"/>
          </p:nvPr>
        </p:nvSpPr>
        <p:spPr/>
        <p:txBody>
          <a:bodyPr/>
          <a:lstStyle/>
          <a:p>
            <a:fld id="{CBA0DA7E-6C27-FB44-95A8-AF5B0C018AD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246062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BA0DA7E-6C27-FB44-95A8-AF5B0C018AD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242248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8" name="Shape 132"/>
          <p:cNvSpPr>
            <a:spLocks noGrp="1" noRot="1" noChangeAspect="1" noTextEdi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w="9525">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sp>
      <p:sp>
        <p:nvSpPr>
          <p:cNvPr id="39939" name="Shape 13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697" rIns="91420" bIns="45697" numCol="1" anchor="t" anchorCtr="0" compatLnSpc="1">
            <a:prstTxWarp prst="textNoShape">
              <a:avLst/>
            </a:prstTxWarp>
          </a:bodyPr>
          <a:lstStyle/>
          <a:p>
            <a:pPr>
              <a:spcBef>
                <a:spcPct val="0"/>
              </a:spcBef>
            </a:pPr>
            <a:endParaRPr lang="en-US" altLang="en-US" dirty="0" smtClean="0">
              <a:solidFill>
                <a:srgbClr val="000000"/>
              </a:solidFill>
              <a:ea typeface="Calibri" pitchFamily="34" charset="0"/>
              <a:cs typeface="Calibri" pitchFamily="34" charset="0"/>
              <a:sym typeface="Calibri" pitchFamily="34" charset="0"/>
            </a:endParaRPr>
          </a:p>
        </p:txBody>
      </p:sp>
    </p:spTree>
    <p:extLst>
      <p:ext uri="{BB962C8B-B14F-4D97-AF65-F5344CB8AC3E}">
        <p14:creationId xmlns:p14="http://schemas.microsoft.com/office/powerpoint/2010/main" val="1343756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381000" y="685800"/>
            <a:ext cx="6096000" cy="3429000"/>
          </a:xfrm>
          <a:ln/>
        </p:spPr>
      </p:sp>
      <p:sp>
        <p:nvSpPr>
          <p:cNvPr id="993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574522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Shape 734"/>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91420" rIns="91420" bIns="91420" numCol="1" anchor="t" anchorCtr="0" compatLnSpc="1">
            <a:prstTxWarp prst="textNoShape">
              <a:avLst/>
            </a:prstTxWarp>
          </a:bodyPr>
          <a:lstStyle/>
          <a:p>
            <a:pPr>
              <a:spcBef>
                <a:spcPct val="0"/>
              </a:spcBef>
            </a:pPr>
            <a:endParaRPr lang="en-US" altLang="en-US" smtClean="0"/>
          </a:p>
        </p:txBody>
      </p:sp>
      <p:sp>
        <p:nvSpPr>
          <p:cNvPr id="43011" name="Shape 735"/>
          <p:cNvSpPr>
            <a:spLocks noGrp="1" noRot="1" noChangeAspect="1" noTextEdi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506639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Shape 734"/>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91420" rIns="91420" bIns="91420" numCol="1" anchor="t" anchorCtr="0" compatLnSpc="1">
            <a:prstTxWarp prst="textNoShape">
              <a:avLst/>
            </a:prstTxWarp>
          </a:bodyPr>
          <a:lstStyle/>
          <a:p>
            <a:pPr>
              <a:spcBef>
                <a:spcPct val="0"/>
              </a:spcBef>
            </a:pPr>
            <a:endParaRPr lang="en-US" altLang="en-US" smtClean="0"/>
          </a:p>
        </p:txBody>
      </p:sp>
      <p:sp>
        <p:nvSpPr>
          <p:cNvPr id="43011" name="Shape 735"/>
          <p:cNvSpPr>
            <a:spLocks noGrp="1" noRot="1" noChangeAspect="1" noTextEdi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506639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Shape 746"/>
          <p:cNvSpPr>
            <a:spLocks noGrp="1" noRot="1" noChangeAspect="1" noTextEdi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cap="flat">
            <a:solidFill>
              <a:srgbClr val="000000"/>
            </a:solidFill>
            <a:round/>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44035" name="Shape 747"/>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697" rIns="91420" bIns="45697" numCol="1" anchor="t" anchorCtr="0" compatLnSpc="1">
            <a:prstTxWarp prst="textNoShape">
              <a:avLst/>
            </a:prstTxWarp>
          </a:bodyPr>
          <a:lstStyle/>
          <a:p>
            <a:pPr>
              <a:spcBef>
                <a:spcPct val="0"/>
              </a:spcBef>
            </a:pPr>
            <a:endParaRPr lang="en-US" altLang="en-US" smtClean="0">
              <a:solidFill>
                <a:srgbClr val="000000"/>
              </a:solidFill>
              <a:ea typeface="Calibri" pitchFamily="34" charset="0"/>
              <a:cs typeface="Calibri" pitchFamily="34" charset="0"/>
              <a:sym typeface="Calibri" pitchFamily="34" charset="0"/>
            </a:endParaRPr>
          </a:p>
        </p:txBody>
      </p:sp>
      <p:sp>
        <p:nvSpPr>
          <p:cNvPr id="44036" name="Shape 748"/>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697" rIns="91420" bIns="45697" numCol="1" anchorCtr="0" compatLnSpc="1">
            <a:prstTxWarp prst="textNoShape">
              <a:avLst/>
            </a:prstTxWarp>
          </a:bodyPr>
          <a:lstStyle>
            <a:lvl1pPr>
              <a:defRPr>
                <a:solidFill>
                  <a:schemeClr val="tx1"/>
                </a:solidFill>
                <a:latin typeface="Calibri" pitchFamily="34" charset="0"/>
              </a:defRPr>
            </a:lvl1pPr>
            <a:lvl2pPr marL="742909" indent="-285734">
              <a:defRPr>
                <a:solidFill>
                  <a:schemeClr val="tx1"/>
                </a:solidFill>
                <a:latin typeface="Calibri" pitchFamily="34" charset="0"/>
              </a:defRPr>
            </a:lvl2pPr>
            <a:lvl3pPr marL="1142937" indent="-228587">
              <a:defRPr>
                <a:solidFill>
                  <a:schemeClr val="tx1"/>
                </a:solidFill>
                <a:latin typeface="Calibri" pitchFamily="34" charset="0"/>
              </a:defRPr>
            </a:lvl3pPr>
            <a:lvl4pPr marL="1600112" indent="-228587">
              <a:defRPr>
                <a:solidFill>
                  <a:schemeClr val="tx1"/>
                </a:solidFill>
                <a:latin typeface="Calibri" pitchFamily="34" charset="0"/>
              </a:defRPr>
            </a:lvl4pPr>
            <a:lvl5pPr marL="2057287" indent="-228587">
              <a:defRPr>
                <a:solidFill>
                  <a:schemeClr val="tx1"/>
                </a:solidFill>
                <a:latin typeface="Calibri" pitchFamily="34" charset="0"/>
              </a:defRPr>
            </a:lvl5pPr>
            <a:lvl6pPr marL="2514461" indent="-228587" fontAlgn="base">
              <a:spcBef>
                <a:spcPct val="0"/>
              </a:spcBef>
              <a:spcAft>
                <a:spcPct val="0"/>
              </a:spcAft>
              <a:defRPr>
                <a:solidFill>
                  <a:schemeClr val="tx1"/>
                </a:solidFill>
                <a:latin typeface="Calibri" pitchFamily="34" charset="0"/>
              </a:defRPr>
            </a:lvl6pPr>
            <a:lvl7pPr marL="2971635" indent="-228587" fontAlgn="base">
              <a:spcBef>
                <a:spcPct val="0"/>
              </a:spcBef>
              <a:spcAft>
                <a:spcPct val="0"/>
              </a:spcAft>
              <a:defRPr>
                <a:solidFill>
                  <a:schemeClr val="tx1"/>
                </a:solidFill>
                <a:latin typeface="Calibri" pitchFamily="34" charset="0"/>
              </a:defRPr>
            </a:lvl7pPr>
            <a:lvl8pPr marL="3428810" indent="-228587" fontAlgn="base">
              <a:spcBef>
                <a:spcPct val="0"/>
              </a:spcBef>
              <a:spcAft>
                <a:spcPct val="0"/>
              </a:spcAft>
              <a:defRPr>
                <a:solidFill>
                  <a:schemeClr val="tx1"/>
                </a:solidFill>
                <a:latin typeface="Calibri" pitchFamily="34" charset="0"/>
              </a:defRPr>
            </a:lvl8pPr>
            <a:lvl9pPr marL="3885985" indent="-228587" fontAlgn="base">
              <a:spcBef>
                <a:spcPct val="0"/>
              </a:spcBef>
              <a:spcAft>
                <a:spcPct val="0"/>
              </a:spcAft>
              <a:defRPr>
                <a:solidFill>
                  <a:schemeClr val="tx1"/>
                </a:solidFill>
                <a:latin typeface="Calibri" pitchFamily="34" charset="0"/>
              </a:defRPr>
            </a:lvl9pPr>
          </a:lstStyle>
          <a:p>
            <a:pPr>
              <a:buSzPct val="25000"/>
            </a:pPr>
            <a:fld id="{D11E4D5A-4B6A-4CBB-ADFF-262B377E6DD3}" type="slidenum">
              <a:rPr lang="en-US" altLang="en-US">
                <a:solidFill>
                  <a:srgbClr val="000000"/>
                </a:solidFill>
                <a:ea typeface="Calibri" pitchFamily="34" charset="0"/>
                <a:cs typeface="Calibri" pitchFamily="34" charset="0"/>
                <a:sym typeface="Calibri" pitchFamily="34" charset="0"/>
              </a:rPr>
              <a:pPr>
                <a:buSzPct val="25000"/>
              </a:pPr>
              <a:t>20</a:t>
            </a:fld>
            <a:endParaRPr lang="en-US" altLang="en-US">
              <a:solidFill>
                <a:srgbClr val="000000"/>
              </a:solidFill>
              <a:ea typeface="Calibri" pitchFamily="34" charset="0"/>
              <a:cs typeface="Calibri" pitchFamily="34" charset="0"/>
              <a:sym typeface="Calibri" pitchFamily="34" charset="0"/>
            </a:endParaRPr>
          </a:p>
        </p:txBody>
      </p:sp>
    </p:spTree>
    <p:extLst>
      <p:ext uri="{BB962C8B-B14F-4D97-AF65-F5344CB8AC3E}">
        <p14:creationId xmlns:p14="http://schemas.microsoft.com/office/powerpoint/2010/main" val="317500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B05870-91ED-4B67-87C4-4761300D1324}"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38DD8-A815-4B44-8271-9341537CCB6F}" type="slidenum">
              <a:rPr lang="en-US" smtClean="0"/>
              <a:t>‹#›</a:t>
            </a:fld>
            <a:endParaRPr lang="en-US"/>
          </a:p>
        </p:txBody>
      </p:sp>
    </p:spTree>
    <p:extLst>
      <p:ext uri="{BB962C8B-B14F-4D97-AF65-F5344CB8AC3E}">
        <p14:creationId xmlns:p14="http://schemas.microsoft.com/office/powerpoint/2010/main" val="4005688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B05870-91ED-4B67-87C4-4761300D1324}"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38DD8-A815-4B44-8271-9341537CCB6F}" type="slidenum">
              <a:rPr lang="en-US" smtClean="0"/>
              <a:t>‹#›</a:t>
            </a:fld>
            <a:endParaRPr lang="en-US"/>
          </a:p>
        </p:txBody>
      </p:sp>
    </p:spTree>
    <p:extLst>
      <p:ext uri="{BB962C8B-B14F-4D97-AF65-F5344CB8AC3E}">
        <p14:creationId xmlns:p14="http://schemas.microsoft.com/office/powerpoint/2010/main" val="4118489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B05870-91ED-4B67-87C4-4761300D1324}"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38DD8-A815-4B44-8271-9341537CCB6F}" type="slidenum">
              <a:rPr lang="en-US" smtClean="0"/>
              <a:t>‹#›</a:t>
            </a:fld>
            <a:endParaRPr lang="en-US"/>
          </a:p>
        </p:txBody>
      </p:sp>
    </p:spTree>
    <p:extLst>
      <p:ext uri="{BB962C8B-B14F-4D97-AF65-F5344CB8AC3E}">
        <p14:creationId xmlns:p14="http://schemas.microsoft.com/office/powerpoint/2010/main" val="510956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649164" y="411480"/>
            <a:ext cx="10893672"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tr-TR" smtClean="0"/>
              <a:t>Click to edit Master title style</a:t>
            </a:r>
            <a:endParaRPr dirty="0"/>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764988" y="6122955"/>
            <a:ext cx="2844800" cy="259317"/>
          </a:xfrm>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a:xfrm>
            <a:off x="7518400" y="6122894"/>
            <a:ext cx="3860800" cy="257810"/>
          </a:xfrm>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a:xfrm>
            <a:off x="5588000" y="6122955"/>
            <a:ext cx="1016000" cy="271463"/>
          </a:xfrm>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93492004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75583530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649164" y="411480"/>
            <a:ext cx="10893672"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1200151" y="3442508"/>
            <a:ext cx="9793816" cy="1532965"/>
          </a:xfrm>
        </p:spPr>
        <p:txBody>
          <a:bodyPr anchor="b" anchorCtr="0">
            <a:normAutofit/>
          </a:bodyPr>
          <a:lstStyle>
            <a:lvl1pPr>
              <a:defRPr sz="5400"/>
            </a:lvl1pPr>
          </a:lstStyle>
          <a:p>
            <a:r>
              <a:rPr lang="tr-TR" smtClean="0"/>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759012" y="6122955"/>
            <a:ext cx="2844800" cy="259317"/>
          </a:xfrm>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a:xfrm>
            <a:off x="7518400" y="6124401"/>
            <a:ext cx="3860800" cy="257810"/>
          </a:xfrm>
        </p:spPr>
        <p:txBody>
          <a:bodyPr/>
          <a:lstStyle/>
          <a:p>
            <a:endParaRPr lang="en-US">
              <a:solidFill>
                <a:srgbClr val="F8F8F8">
                  <a:lumMod val="60000"/>
                  <a:lumOff val="40000"/>
                </a:srgbClr>
              </a:solidFill>
            </a:endParaRPr>
          </a:p>
        </p:txBody>
      </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tr-TR" smtClean="0"/>
              <a:t>Drag picture to placeholder or click icon to add</a:t>
            </a:r>
            <a:endParaRPr/>
          </a:p>
        </p:txBody>
      </p:sp>
    </p:spTree>
    <p:extLst>
      <p:ext uri="{BB962C8B-B14F-4D97-AF65-F5344CB8AC3E}">
        <p14:creationId xmlns:p14="http://schemas.microsoft.com/office/powerpoint/2010/main" val="350020011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solidFill>
                  <a:schemeClr val="tx1">
                    <a:lumMod val="75000"/>
                    <a:lumOff val="25000"/>
                  </a:schemeClr>
                </a:solidFill>
              </a:defRPr>
            </a:lvl1pPr>
          </a:lstStyle>
          <a:p>
            <a:r>
              <a:rPr lang="tr-TR" smtClean="0"/>
              <a:t>Click to edit Master title style</a:t>
            </a:r>
            <a:endParaRPr dirty="0"/>
          </a:p>
        </p:txBody>
      </p:sp>
      <p:sp>
        <p:nvSpPr>
          <p:cNvPr id="3" name="Text Placeholder 2"/>
          <p:cNvSpPr>
            <a:spLocks noGrp="1"/>
          </p:cNvSpPr>
          <p:nvPr>
            <p:ph type="body" idx="1"/>
          </p:nvPr>
        </p:nvSpPr>
        <p:spPr>
          <a:xfrm>
            <a:off x="1200151" y="3134573"/>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12134530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243840" y="173699"/>
            <a:ext cx="1170432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sz="half" idx="1"/>
          </p:nvPr>
        </p:nvSpPr>
        <p:spPr>
          <a:xfrm>
            <a:off x="1200148" y="2147895"/>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a:p>
        </p:txBody>
      </p:sp>
      <p:sp>
        <p:nvSpPr>
          <p:cNvPr id="4" name="Content Placeholder 3"/>
          <p:cNvSpPr>
            <a:spLocks noGrp="1"/>
          </p:cNvSpPr>
          <p:nvPr>
            <p:ph sz="half" idx="2"/>
          </p:nvPr>
        </p:nvSpPr>
        <p:spPr>
          <a:xfrm>
            <a:off x="6197599" y="2147895"/>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27858224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843068" y="170905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6594052" y="170905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F8F8F8">
                  <a:lumMod val="60000"/>
                  <a:lumOff val="40000"/>
                </a:srgbClr>
              </a:solidFill>
            </a:endParaRPr>
          </a:p>
        </p:txBody>
      </p:sp>
      <p:sp>
        <p:nvSpPr>
          <p:cNvPr id="9" name="Slide Number Placeholder 8"/>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03701624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F8F8F8">
                  <a:lumMod val="60000"/>
                  <a:lumOff val="40000"/>
                </a:srgbClr>
              </a:solidFill>
            </a:endParaRPr>
          </a:p>
        </p:txBody>
      </p:sp>
      <p:sp>
        <p:nvSpPr>
          <p:cNvPr id="5" name="Slide Number Placeholder 4"/>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68455792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F8F8F8">
                  <a:lumMod val="60000"/>
                  <a:lumOff val="40000"/>
                </a:srgbClr>
              </a:solidFil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268537796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B05870-91ED-4B67-87C4-4761300D1324}"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38DD8-A815-4B44-8271-9341537CCB6F}" type="slidenum">
              <a:rPr lang="en-US" smtClean="0"/>
              <a:t>‹#›</a:t>
            </a:fld>
            <a:endParaRPr lang="en-US"/>
          </a:p>
        </p:txBody>
      </p:sp>
    </p:spTree>
    <p:extLst>
      <p:ext uri="{BB962C8B-B14F-4D97-AF65-F5344CB8AC3E}">
        <p14:creationId xmlns:p14="http://schemas.microsoft.com/office/powerpoint/2010/main" val="4857017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tr-TR" smtClean="0"/>
              <a:t>Click to edit Master title style</a:t>
            </a:r>
            <a:endParaRPr dirty="0"/>
          </a:p>
        </p:txBody>
      </p:sp>
      <p:sp>
        <p:nvSpPr>
          <p:cNvPr id="3" name="Content Placeholder 2"/>
          <p:cNvSpPr>
            <a:spLocks noGrp="1"/>
          </p:cNvSpPr>
          <p:nvPr>
            <p:ph idx="1"/>
          </p:nvPr>
        </p:nvSpPr>
        <p:spPr>
          <a:xfrm>
            <a:off x="5771092" y="60966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706967" y="2147894"/>
            <a:ext cx="4011084"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57775470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tr-TR" smtClean="0"/>
              <a:t>Click to edit Master title style</a:t>
            </a:r>
            <a:endParaRPr dirty="0"/>
          </a:p>
        </p:txBody>
      </p:sp>
      <p:sp>
        <p:nvSpPr>
          <p:cNvPr id="3" name="Content Placeholder 2"/>
          <p:cNvSpPr>
            <a:spLocks noGrp="1"/>
          </p:cNvSpPr>
          <p:nvPr>
            <p:ph idx="1"/>
          </p:nvPr>
        </p:nvSpPr>
        <p:spPr>
          <a:xfrm>
            <a:off x="5771092" y="60966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
        <p:nvSpPr>
          <p:cNvPr id="17" name="Picture Placeholder 16"/>
          <p:cNvSpPr>
            <a:spLocks noGrp="1"/>
          </p:cNvSpPr>
          <p:nvPr>
            <p:ph type="pic" sz="quarter" idx="13"/>
          </p:nvPr>
        </p:nvSpPr>
        <p:spPr>
          <a:xfrm>
            <a:off x="470563" y="310123"/>
            <a:ext cx="4531783" cy="1204912"/>
          </a:xfrm>
        </p:spPr>
        <p:txBody>
          <a:bodyPr>
            <a:normAutofit/>
          </a:bodyPr>
          <a:lstStyle>
            <a:lvl1pPr>
              <a:buNone/>
              <a:defRPr sz="1800"/>
            </a:lvl1pPr>
          </a:lstStyle>
          <a:p>
            <a:r>
              <a:rPr lang="tr-TR" smtClean="0"/>
              <a:t>Drag picture to placeholder or click icon to add</a:t>
            </a:r>
            <a:endParaRPr/>
          </a:p>
        </p:txBody>
      </p:sp>
    </p:spTree>
    <p:extLst>
      <p:ext uri="{BB962C8B-B14F-4D97-AF65-F5344CB8AC3E}">
        <p14:creationId xmlns:p14="http://schemas.microsoft.com/office/powerpoint/2010/main" val="57456633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tr-TR" smtClean="0"/>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285975057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7176" y="4287880"/>
            <a:ext cx="10695969" cy="916193"/>
          </a:xfrm>
        </p:spPr>
        <p:txBody>
          <a:bodyPr anchor="b">
            <a:noAutofit/>
          </a:bodyPr>
          <a:lstStyle>
            <a:lvl1pPr algn="l">
              <a:defRPr sz="3600" b="0"/>
            </a:lvl1pPr>
          </a:lstStyle>
          <a:p>
            <a:r>
              <a:rPr lang="tr-TR" smtClean="0"/>
              <a:t>Click to edit Master title style</a:t>
            </a:r>
            <a:endParaRPr dirty="0"/>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707176" y="5271308"/>
            <a:ext cx="10695969"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38435678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243840" y="173699"/>
            <a:ext cx="1170432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27553605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Vertical Title 1"/>
          <p:cNvSpPr>
            <a:spLocks noGrp="1"/>
          </p:cNvSpPr>
          <p:nvPr>
            <p:ph type="title" orient="vert"/>
          </p:nvPr>
        </p:nvSpPr>
        <p:spPr>
          <a:xfrm>
            <a:off x="9855199" y="609661"/>
            <a:ext cx="1888564" cy="5516563"/>
          </a:xfrm>
        </p:spPr>
        <p:txBody>
          <a:bodyPr vert="eaVert">
            <a:normAutofit/>
          </a:bodyPr>
          <a:lstStyle>
            <a:lvl1pPr>
              <a:defRPr sz="3600"/>
            </a:lvl1pPr>
          </a:lstStyle>
          <a:p>
            <a:r>
              <a:rPr lang="tr-TR" smtClean="0"/>
              <a:t>Click to edit Master title style</a:t>
            </a:r>
            <a:endParaRPr/>
          </a:p>
        </p:txBody>
      </p:sp>
      <p:sp>
        <p:nvSpPr>
          <p:cNvPr id="3" name="Vertical Text Placeholder 2"/>
          <p:cNvSpPr>
            <a:spLocks noGrp="1"/>
          </p:cNvSpPr>
          <p:nvPr>
            <p:ph type="body" orient="vert" idx="1"/>
          </p:nvPr>
        </p:nvSpPr>
        <p:spPr>
          <a:xfrm>
            <a:off x="770963" y="609661"/>
            <a:ext cx="8373036" cy="5516563"/>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68199810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649164" y="411480"/>
            <a:ext cx="10893672"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tr-TR" smtClean="0"/>
              <a:t>Click to edit Master title style</a:t>
            </a:r>
            <a:endParaRPr dirty="0"/>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764988" y="6122949"/>
            <a:ext cx="2844800" cy="259317"/>
          </a:xfrm>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a:xfrm>
            <a:off x="7518400" y="6122894"/>
            <a:ext cx="3860800" cy="257810"/>
          </a:xfrm>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a:xfrm>
            <a:off x="5588000" y="6122949"/>
            <a:ext cx="1016000" cy="271463"/>
          </a:xfrm>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50022333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88935220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649164" y="411480"/>
            <a:ext cx="10893672"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1200151" y="3442502"/>
            <a:ext cx="9793816" cy="1532965"/>
          </a:xfrm>
        </p:spPr>
        <p:txBody>
          <a:bodyPr anchor="b" anchorCtr="0">
            <a:normAutofit/>
          </a:bodyPr>
          <a:lstStyle>
            <a:lvl1pPr>
              <a:defRPr sz="5400"/>
            </a:lvl1pPr>
          </a:lstStyle>
          <a:p>
            <a:r>
              <a:rPr lang="tr-TR" smtClean="0"/>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759012" y="6122949"/>
            <a:ext cx="2844800" cy="259317"/>
          </a:xfrm>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a:xfrm>
            <a:off x="7518400" y="6124401"/>
            <a:ext cx="3860800" cy="257810"/>
          </a:xfrm>
        </p:spPr>
        <p:txBody>
          <a:bodyPr/>
          <a:lstStyle/>
          <a:p>
            <a:endParaRPr lang="en-US">
              <a:solidFill>
                <a:srgbClr val="F8F8F8">
                  <a:lumMod val="60000"/>
                  <a:lumOff val="40000"/>
                </a:srgbClr>
              </a:solidFill>
            </a:endParaRPr>
          </a:p>
        </p:txBody>
      </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tr-TR" smtClean="0"/>
              <a:t>Drag picture to placeholder or click icon to add</a:t>
            </a:r>
            <a:endParaRPr/>
          </a:p>
        </p:txBody>
      </p:sp>
    </p:spTree>
    <p:extLst>
      <p:ext uri="{BB962C8B-B14F-4D97-AF65-F5344CB8AC3E}">
        <p14:creationId xmlns:p14="http://schemas.microsoft.com/office/powerpoint/2010/main" val="238126726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solidFill>
                  <a:schemeClr val="tx1">
                    <a:lumMod val="75000"/>
                    <a:lumOff val="25000"/>
                  </a:schemeClr>
                </a:solidFill>
              </a:defRPr>
            </a:lvl1pPr>
          </a:lstStyle>
          <a:p>
            <a:r>
              <a:rPr lang="tr-TR" smtClean="0"/>
              <a:t>Click to edit Master title style</a:t>
            </a:r>
            <a:endParaRPr dirty="0"/>
          </a:p>
        </p:txBody>
      </p:sp>
      <p:sp>
        <p:nvSpPr>
          <p:cNvPr id="3" name="Text Placeholder 2"/>
          <p:cNvSpPr>
            <a:spLocks noGrp="1"/>
          </p:cNvSpPr>
          <p:nvPr>
            <p:ph type="body" idx="1"/>
          </p:nvPr>
        </p:nvSpPr>
        <p:spPr>
          <a:xfrm>
            <a:off x="1200151" y="3134573"/>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74951094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5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B05870-91ED-4B67-87C4-4761300D1324}"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38DD8-A815-4B44-8271-9341537CCB6F}" type="slidenum">
              <a:rPr lang="en-US" smtClean="0"/>
              <a:t>‹#›</a:t>
            </a:fld>
            <a:endParaRPr lang="en-US"/>
          </a:p>
        </p:txBody>
      </p:sp>
    </p:spTree>
    <p:extLst>
      <p:ext uri="{BB962C8B-B14F-4D97-AF65-F5344CB8AC3E}">
        <p14:creationId xmlns:p14="http://schemas.microsoft.com/office/powerpoint/2010/main" val="468528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243840" y="173699"/>
            <a:ext cx="1170432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sz="half" idx="1"/>
          </p:nvPr>
        </p:nvSpPr>
        <p:spPr>
          <a:xfrm>
            <a:off x="1200148" y="2147895"/>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a:p>
        </p:txBody>
      </p:sp>
      <p:sp>
        <p:nvSpPr>
          <p:cNvPr id="4" name="Content Placeholder 3"/>
          <p:cNvSpPr>
            <a:spLocks noGrp="1"/>
          </p:cNvSpPr>
          <p:nvPr>
            <p:ph sz="half" idx="2"/>
          </p:nvPr>
        </p:nvSpPr>
        <p:spPr>
          <a:xfrm>
            <a:off x="6197599" y="2147895"/>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251852605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843068" y="1709045"/>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6594052" y="1709045"/>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F8F8F8">
                  <a:lumMod val="60000"/>
                  <a:lumOff val="40000"/>
                </a:srgbClr>
              </a:solidFill>
            </a:endParaRPr>
          </a:p>
        </p:txBody>
      </p:sp>
      <p:sp>
        <p:nvSpPr>
          <p:cNvPr id="9" name="Slide Number Placeholder 8"/>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77738628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F8F8F8">
                  <a:lumMod val="60000"/>
                  <a:lumOff val="40000"/>
                </a:srgbClr>
              </a:solidFill>
            </a:endParaRPr>
          </a:p>
        </p:txBody>
      </p:sp>
      <p:sp>
        <p:nvSpPr>
          <p:cNvPr id="5" name="Slide Number Placeholder 4"/>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421757840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F8F8F8">
                  <a:lumMod val="60000"/>
                  <a:lumOff val="40000"/>
                </a:srgbClr>
              </a:solidFil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177620288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tr-TR" smtClean="0"/>
              <a:t>Click to edit Master title style</a:t>
            </a:r>
            <a:endParaRPr dirty="0"/>
          </a:p>
        </p:txBody>
      </p:sp>
      <p:sp>
        <p:nvSpPr>
          <p:cNvPr id="3" name="Content Placeholder 2"/>
          <p:cNvSpPr>
            <a:spLocks noGrp="1"/>
          </p:cNvSpPr>
          <p:nvPr>
            <p:ph idx="1"/>
          </p:nvPr>
        </p:nvSpPr>
        <p:spPr>
          <a:xfrm>
            <a:off x="5771092" y="609655"/>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706967" y="2147894"/>
            <a:ext cx="4011084"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49996580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tr-TR" smtClean="0"/>
              <a:t>Click to edit Master title style</a:t>
            </a:r>
            <a:endParaRPr dirty="0"/>
          </a:p>
        </p:txBody>
      </p:sp>
      <p:sp>
        <p:nvSpPr>
          <p:cNvPr id="3" name="Content Placeholder 2"/>
          <p:cNvSpPr>
            <a:spLocks noGrp="1"/>
          </p:cNvSpPr>
          <p:nvPr>
            <p:ph idx="1"/>
          </p:nvPr>
        </p:nvSpPr>
        <p:spPr>
          <a:xfrm>
            <a:off x="5771092" y="609655"/>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
        <p:nvSpPr>
          <p:cNvPr id="17" name="Picture Placeholder 16"/>
          <p:cNvSpPr>
            <a:spLocks noGrp="1"/>
          </p:cNvSpPr>
          <p:nvPr>
            <p:ph type="pic" sz="quarter" idx="13"/>
          </p:nvPr>
        </p:nvSpPr>
        <p:spPr>
          <a:xfrm>
            <a:off x="470559" y="310123"/>
            <a:ext cx="4531783" cy="1204912"/>
          </a:xfrm>
        </p:spPr>
        <p:txBody>
          <a:bodyPr>
            <a:normAutofit/>
          </a:bodyPr>
          <a:lstStyle>
            <a:lvl1pPr>
              <a:buNone/>
              <a:defRPr sz="1800"/>
            </a:lvl1pPr>
          </a:lstStyle>
          <a:p>
            <a:r>
              <a:rPr lang="tr-TR" smtClean="0"/>
              <a:t>Drag picture to placeholder or click icon to add</a:t>
            </a:r>
            <a:endParaRPr/>
          </a:p>
        </p:txBody>
      </p:sp>
    </p:spTree>
    <p:extLst>
      <p:ext uri="{BB962C8B-B14F-4D97-AF65-F5344CB8AC3E}">
        <p14:creationId xmlns:p14="http://schemas.microsoft.com/office/powerpoint/2010/main" val="75370909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tr-TR" smtClean="0"/>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63292028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7172" y="4287874"/>
            <a:ext cx="10695969" cy="916193"/>
          </a:xfrm>
        </p:spPr>
        <p:txBody>
          <a:bodyPr anchor="b">
            <a:noAutofit/>
          </a:bodyPr>
          <a:lstStyle>
            <a:lvl1pPr algn="l">
              <a:defRPr sz="3600" b="0"/>
            </a:lvl1pPr>
          </a:lstStyle>
          <a:p>
            <a:r>
              <a:rPr lang="tr-TR" smtClean="0"/>
              <a:t>Click to edit Master title style</a:t>
            </a:r>
            <a:endParaRPr dirty="0"/>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707172" y="5271302"/>
            <a:ext cx="10695969"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260285211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243840" y="173699"/>
            <a:ext cx="1170432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411590492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Vertical Title 1"/>
          <p:cNvSpPr>
            <a:spLocks noGrp="1"/>
          </p:cNvSpPr>
          <p:nvPr>
            <p:ph type="title" orient="vert"/>
          </p:nvPr>
        </p:nvSpPr>
        <p:spPr>
          <a:xfrm>
            <a:off x="9855199" y="609655"/>
            <a:ext cx="1888564" cy="5516563"/>
          </a:xfrm>
        </p:spPr>
        <p:txBody>
          <a:bodyPr vert="eaVert">
            <a:normAutofit/>
          </a:bodyPr>
          <a:lstStyle>
            <a:lvl1pPr>
              <a:defRPr sz="3600"/>
            </a:lvl1pPr>
          </a:lstStyle>
          <a:p>
            <a:r>
              <a:rPr lang="tr-TR" smtClean="0"/>
              <a:t>Click to edit Master title style</a:t>
            </a:r>
            <a:endParaRPr/>
          </a:p>
        </p:txBody>
      </p:sp>
      <p:sp>
        <p:nvSpPr>
          <p:cNvPr id="3" name="Vertical Text Placeholder 2"/>
          <p:cNvSpPr>
            <a:spLocks noGrp="1"/>
          </p:cNvSpPr>
          <p:nvPr>
            <p:ph type="body" orient="vert" idx="1"/>
          </p:nvPr>
        </p:nvSpPr>
        <p:spPr>
          <a:xfrm>
            <a:off x="770963" y="609655"/>
            <a:ext cx="8373036" cy="5516563"/>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09542148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B05870-91ED-4B67-87C4-4761300D1324}"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38DD8-A815-4B44-8271-9341537CCB6F}" type="slidenum">
              <a:rPr lang="en-US" smtClean="0"/>
              <a:t>‹#›</a:t>
            </a:fld>
            <a:endParaRPr lang="en-US"/>
          </a:p>
        </p:txBody>
      </p:sp>
    </p:spTree>
    <p:extLst>
      <p:ext uri="{BB962C8B-B14F-4D97-AF65-F5344CB8AC3E}">
        <p14:creationId xmlns:p14="http://schemas.microsoft.com/office/powerpoint/2010/main" val="39420507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649164" y="411480"/>
            <a:ext cx="10893672"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tr-TR" smtClean="0"/>
              <a:t>Click to edit Master title style</a:t>
            </a:r>
            <a:endParaRPr dirty="0"/>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764988" y="6122943"/>
            <a:ext cx="2844800" cy="259317"/>
          </a:xfrm>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a:xfrm>
            <a:off x="7518400" y="6122894"/>
            <a:ext cx="3860800" cy="257810"/>
          </a:xfrm>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a:xfrm>
            <a:off x="5588000" y="6122943"/>
            <a:ext cx="1016000" cy="271463"/>
          </a:xfrm>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405434036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197355714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649164" y="411480"/>
            <a:ext cx="10893672"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1200151" y="3442496"/>
            <a:ext cx="9793816" cy="1532965"/>
          </a:xfrm>
        </p:spPr>
        <p:txBody>
          <a:bodyPr anchor="b" anchorCtr="0">
            <a:normAutofit/>
          </a:bodyPr>
          <a:lstStyle>
            <a:lvl1pPr>
              <a:defRPr sz="5400"/>
            </a:lvl1pPr>
          </a:lstStyle>
          <a:p>
            <a:r>
              <a:rPr lang="tr-TR" smtClean="0"/>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759012" y="6122943"/>
            <a:ext cx="2844800" cy="259317"/>
          </a:xfrm>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a:xfrm>
            <a:off x="7518400" y="6124401"/>
            <a:ext cx="3860800" cy="257810"/>
          </a:xfrm>
        </p:spPr>
        <p:txBody>
          <a:bodyPr/>
          <a:lstStyle/>
          <a:p>
            <a:endParaRPr lang="en-US">
              <a:solidFill>
                <a:srgbClr val="F8F8F8">
                  <a:lumMod val="60000"/>
                  <a:lumOff val="40000"/>
                </a:srgbClr>
              </a:solidFill>
            </a:endParaRPr>
          </a:p>
        </p:txBody>
      </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tr-TR" smtClean="0"/>
              <a:t>Drag picture to placeholder or click icon to add</a:t>
            </a:r>
            <a:endParaRPr/>
          </a:p>
        </p:txBody>
      </p:sp>
    </p:spTree>
    <p:extLst>
      <p:ext uri="{BB962C8B-B14F-4D97-AF65-F5344CB8AC3E}">
        <p14:creationId xmlns:p14="http://schemas.microsoft.com/office/powerpoint/2010/main" val="135784104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solidFill>
                  <a:schemeClr val="tx1">
                    <a:lumMod val="75000"/>
                    <a:lumOff val="25000"/>
                  </a:schemeClr>
                </a:solidFill>
              </a:defRPr>
            </a:lvl1pPr>
          </a:lstStyle>
          <a:p>
            <a:r>
              <a:rPr lang="tr-TR" smtClean="0"/>
              <a:t>Click to edit Master title style</a:t>
            </a:r>
            <a:endParaRPr dirty="0"/>
          </a:p>
        </p:txBody>
      </p:sp>
      <p:sp>
        <p:nvSpPr>
          <p:cNvPr id="3" name="Text Placeholder 2"/>
          <p:cNvSpPr>
            <a:spLocks noGrp="1"/>
          </p:cNvSpPr>
          <p:nvPr>
            <p:ph type="body" idx="1"/>
          </p:nvPr>
        </p:nvSpPr>
        <p:spPr>
          <a:xfrm>
            <a:off x="1200151" y="3134573"/>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20277923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243840" y="173699"/>
            <a:ext cx="1170432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sz="half" idx="1"/>
          </p:nvPr>
        </p:nvSpPr>
        <p:spPr>
          <a:xfrm>
            <a:off x="1200148" y="2147895"/>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a:p>
        </p:txBody>
      </p:sp>
      <p:sp>
        <p:nvSpPr>
          <p:cNvPr id="4" name="Content Placeholder 3"/>
          <p:cNvSpPr>
            <a:spLocks noGrp="1"/>
          </p:cNvSpPr>
          <p:nvPr>
            <p:ph sz="half" idx="2"/>
          </p:nvPr>
        </p:nvSpPr>
        <p:spPr>
          <a:xfrm>
            <a:off x="6197599" y="2147895"/>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967901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843068" y="1709039"/>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6594052" y="1709039"/>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F8F8F8">
                  <a:lumMod val="60000"/>
                  <a:lumOff val="40000"/>
                </a:srgbClr>
              </a:solidFill>
            </a:endParaRPr>
          </a:p>
        </p:txBody>
      </p:sp>
      <p:sp>
        <p:nvSpPr>
          <p:cNvPr id="9" name="Slide Number Placeholder 8"/>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91192353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F8F8F8">
                  <a:lumMod val="60000"/>
                  <a:lumOff val="40000"/>
                </a:srgbClr>
              </a:solidFill>
            </a:endParaRPr>
          </a:p>
        </p:txBody>
      </p:sp>
      <p:sp>
        <p:nvSpPr>
          <p:cNvPr id="5" name="Slide Number Placeholder 4"/>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427815261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F8F8F8">
                  <a:lumMod val="60000"/>
                  <a:lumOff val="40000"/>
                </a:srgbClr>
              </a:solidFil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6412794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tr-TR" smtClean="0"/>
              <a:t>Click to edit Master title style</a:t>
            </a:r>
            <a:endParaRPr dirty="0"/>
          </a:p>
        </p:txBody>
      </p:sp>
      <p:sp>
        <p:nvSpPr>
          <p:cNvPr id="3" name="Content Placeholder 2"/>
          <p:cNvSpPr>
            <a:spLocks noGrp="1"/>
          </p:cNvSpPr>
          <p:nvPr>
            <p:ph idx="1"/>
          </p:nvPr>
        </p:nvSpPr>
        <p:spPr>
          <a:xfrm>
            <a:off x="5771092" y="609649"/>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706967" y="2147894"/>
            <a:ext cx="4011084"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426835025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tr-TR" smtClean="0"/>
              <a:t>Click to edit Master title style</a:t>
            </a:r>
            <a:endParaRPr dirty="0"/>
          </a:p>
        </p:txBody>
      </p:sp>
      <p:sp>
        <p:nvSpPr>
          <p:cNvPr id="3" name="Content Placeholder 2"/>
          <p:cNvSpPr>
            <a:spLocks noGrp="1"/>
          </p:cNvSpPr>
          <p:nvPr>
            <p:ph idx="1"/>
          </p:nvPr>
        </p:nvSpPr>
        <p:spPr>
          <a:xfrm>
            <a:off x="5771092" y="609649"/>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
        <p:nvSpPr>
          <p:cNvPr id="17" name="Picture Placeholder 16"/>
          <p:cNvSpPr>
            <a:spLocks noGrp="1"/>
          </p:cNvSpPr>
          <p:nvPr>
            <p:ph type="pic" sz="quarter" idx="13"/>
          </p:nvPr>
        </p:nvSpPr>
        <p:spPr>
          <a:xfrm>
            <a:off x="470555" y="310123"/>
            <a:ext cx="4531783" cy="1204912"/>
          </a:xfrm>
        </p:spPr>
        <p:txBody>
          <a:bodyPr>
            <a:normAutofit/>
          </a:bodyPr>
          <a:lstStyle>
            <a:lvl1pPr>
              <a:buNone/>
              <a:defRPr sz="1800"/>
            </a:lvl1pPr>
          </a:lstStyle>
          <a:p>
            <a:r>
              <a:rPr lang="tr-TR" smtClean="0"/>
              <a:t>Drag picture to placeholder or click icon to add</a:t>
            </a:r>
            <a:endParaRPr/>
          </a:p>
        </p:txBody>
      </p:sp>
    </p:spTree>
    <p:extLst>
      <p:ext uri="{BB962C8B-B14F-4D97-AF65-F5344CB8AC3E}">
        <p14:creationId xmlns:p14="http://schemas.microsoft.com/office/powerpoint/2010/main" val="211076814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B05870-91ED-4B67-87C4-4761300D1324}" type="datetimeFigureOut">
              <a:rPr lang="en-US" smtClean="0"/>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B38DD8-A815-4B44-8271-9341537CCB6F}" type="slidenum">
              <a:rPr lang="en-US" smtClean="0"/>
              <a:t>‹#›</a:t>
            </a:fld>
            <a:endParaRPr lang="en-US"/>
          </a:p>
        </p:txBody>
      </p:sp>
    </p:spTree>
    <p:extLst>
      <p:ext uri="{BB962C8B-B14F-4D97-AF65-F5344CB8AC3E}">
        <p14:creationId xmlns:p14="http://schemas.microsoft.com/office/powerpoint/2010/main" val="2977016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tr-TR" smtClean="0"/>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59157382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7168" y="4287868"/>
            <a:ext cx="10695969" cy="916193"/>
          </a:xfrm>
        </p:spPr>
        <p:txBody>
          <a:bodyPr anchor="b">
            <a:noAutofit/>
          </a:bodyPr>
          <a:lstStyle>
            <a:lvl1pPr algn="l">
              <a:defRPr sz="3600" b="0"/>
            </a:lvl1pPr>
          </a:lstStyle>
          <a:p>
            <a:r>
              <a:rPr lang="tr-TR" smtClean="0"/>
              <a:t>Click to edit Master title style</a:t>
            </a:r>
            <a:endParaRPr dirty="0"/>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707168" y="5271296"/>
            <a:ext cx="10695969"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261412300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243840" y="173699"/>
            <a:ext cx="1170432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17892309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Vertical Title 1"/>
          <p:cNvSpPr>
            <a:spLocks noGrp="1"/>
          </p:cNvSpPr>
          <p:nvPr>
            <p:ph type="title" orient="vert"/>
          </p:nvPr>
        </p:nvSpPr>
        <p:spPr>
          <a:xfrm>
            <a:off x="9855199" y="609649"/>
            <a:ext cx="1888564" cy="5516563"/>
          </a:xfrm>
        </p:spPr>
        <p:txBody>
          <a:bodyPr vert="eaVert">
            <a:normAutofit/>
          </a:bodyPr>
          <a:lstStyle>
            <a:lvl1pPr>
              <a:defRPr sz="3600"/>
            </a:lvl1pPr>
          </a:lstStyle>
          <a:p>
            <a:r>
              <a:rPr lang="tr-TR" smtClean="0"/>
              <a:t>Click to edit Master title style</a:t>
            </a:r>
            <a:endParaRPr/>
          </a:p>
        </p:txBody>
      </p:sp>
      <p:sp>
        <p:nvSpPr>
          <p:cNvPr id="3" name="Vertical Text Placeholder 2"/>
          <p:cNvSpPr>
            <a:spLocks noGrp="1"/>
          </p:cNvSpPr>
          <p:nvPr>
            <p:ph type="body" orient="vert" idx="1"/>
          </p:nvPr>
        </p:nvSpPr>
        <p:spPr>
          <a:xfrm>
            <a:off x="770963" y="609649"/>
            <a:ext cx="8373036" cy="5516563"/>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413572405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649164" y="411480"/>
            <a:ext cx="10893672"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tr-TR" smtClean="0"/>
              <a:t>Click to edit Master title style</a:t>
            </a:r>
            <a:endParaRPr dirty="0"/>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764988" y="6122911"/>
            <a:ext cx="2844800" cy="259317"/>
          </a:xfrm>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a:xfrm>
            <a:off x="7518400" y="6122894"/>
            <a:ext cx="3860800" cy="257810"/>
          </a:xfrm>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a:xfrm>
            <a:off x="5588000" y="6122911"/>
            <a:ext cx="1016000" cy="271463"/>
          </a:xfrm>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17306430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8233289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649164" y="411480"/>
            <a:ext cx="10893672"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1200151" y="3442464"/>
            <a:ext cx="9793816" cy="1532965"/>
          </a:xfrm>
        </p:spPr>
        <p:txBody>
          <a:bodyPr anchor="b" anchorCtr="0">
            <a:normAutofit/>
          </a:bodyPr>
          <a:lstStyle>
            <a:lvl1pPr>
              <a:defRPr sz="5400"/>
            </a:lvl1pPr>
          </a:lstStyle>
          <a:p>
            <a:r>
              <a:rPr lang="tr-TR" smtClean="0"/>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759012" y="6122911"/>
            <a:ext cx="2844800" cy="259317"/>
          </a:xfrm>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a:xfrm>
            <a:off x="7518400" y="6124401"/>
            <a:ext cx="3860800" cy="257810"/>
          </a:xfrm>
        </p:spPr>
        <p:txBody>
          <a:bodyPr/>
          <a:lstStyle/>
          <a:p>
            <a:endParaRPr lang="en-US">
              <a:solidFill>
                <a:srgbClr val="F8F8F8">
                  <a:lumMod val="60000"/>
                  <a:lumOff val="40000"/>
                </a:srgbClr>
              </a:solidFill>
            </a:endParaRPr>
          </a:p>
        </p:txBody>
      </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tr-TR" smtClean="0"/>
              <a:t>Drag picture to placeholder or click icon to add</a:t>
            </a:r>
            <a:endParaRPr/>
          </a:p>
        </p:txBody>
      </p:sp>
    </p:spTree>
    <p:extLst>
      <p:ext uri="{BB962C8B-B14F-4D97-AF65-F5344CB8AC3E}">
        <p14:creationId xmlns:p14="http://schemas.microsoft.com/office/powerpoint/2010/main" val="402167706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solidFill>
                  <a:schemeClr val="tx1">
                    <a:lumMod val="75000"/>
                    <a:lumOff val="25000"/>
                  </a:schemeClr>
                </a:solidFill>
              </a:defRPr>
            </a:lvl1pPr>
          </a:lstStyle>
          <a:p>
            <a:r>
              <a:rPr lang="tr-TR" smtClean="0"/>
              <a:t>Click to edit Master title style</a:t>
            </a:r>
            <a:endParaRPr dirty="0"/>
          </a:p>
        </p:txBody>
      </p:sp>
      <p:sp>
        <p:nvSpPr>
          <p:cNvPr id="3" name="Text Placeholder 2"/>
          <p:cNvSpPr>
            <a:spLocks noGrp="1"/>
          </p:cNvSpPr>
          <p:nvPr>
            <p:ph type="body" idx="1"/>
          </p:nvPr>
        </p:nvSpPr>
        <p:spPr>
          <a:xfrm>
            <a:off x="1200151" y="3134573"/>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157158335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243840" y="173699"/>
            <a:ext cx="1170432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sz="half" idx="1"/>
          </p:nvPr>
        </p:nvSpPr>
        <p:spPr>
          <a:xfrm>
            <a:off x="1200148" y="2147895"/>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a:p>
        </p:txBody>
      </p:sp>
      <p:sp>
        <p:nvSpPr>
          <p:cNvPr id="4" name="Content Placeholder 3"/>
          <p:cNvSpPr>
            <a:spLocks noGrp="1"/>
          </p:cNvSpPr>
          <p:nvPr>
            <p:ph sz="half" idx="2"/>
          </p:nvPr>
        </p:nvSpPr>
        <p:spPr>
          <a:xfrm>
            <a:off x="6197599" y="2147895"/>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29923719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843068" y="1709007"/>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6594052" y="1709007"/>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F8F8F8">
                  <a:lumMod val="60000"/>
                  <a:lumOff val="40000"/>
                </a:srgbClr>
              </a:solidFill>
            </a:endParaRPr>
          </a:p>
        </p:txBody>
      </p:sp>
      <p:sp>
        <p:nvSpPr>
          <p:cNvPr id="9" name="Slide Number Placeholder 8"/>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191689797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B05870-91ED-4B67-87C4-4761300D1324}" type="datetimeFigureOut">
              <a:rPr lang="en-US" smtClean="0"/>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B38DD8-A815-4B44-8271-9341537CCB6F}" type="slidenum">
              <a:rPr lang="en-US" smtClean="0"/>
              <a:t>‹#›</a:t>
            </a:fld>
            <a:endParaRPr lang="en-US"/>
          </a:p>
        </p:txBody>
      </p:sp>
    </p:spTree>
    <p:extLst>
      <p:ext uri="{BB962C8B-B14F-4D97-AF65-F5344CB8AC3E}">
        <p14:creationId xmlns:p14="http://schemas.microsoft.com/office/powerpoint/2010/main" val="207060241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F8F8F8">
                  <a:lumMod val="60000"/>
                  <a:lumOff val="40000"/>
                </a:srgbClr>
              </a:solidFill>
            </a:endParaRPr>
          </a:p>
        </p:txBody>
      </p:sp>
      <p:sp>
        <p:nvSpPr>
          <p:cNvPr id="5" name="Slide Number Placeholder 4"/>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58656241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F8F8F8">
                  <a:lumMod val="60000"/>
                  <a:lumOff val="40000"/>
                </a:srgbClr>
              </a:solidFil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11665304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tr-TR" smtClean="0"/>
              <a:t>Click to edit Master title style</a:t>
            </a:r>
            <a:endParaRPr dirty="0"/>
          </a:p>
        </p:txBody>
      </p:sp>
      <p:sp>
        <p:nvSpPr>
          <p:cNvPr id="3" name="Content Placeholder 2"/>
          <p:cNvSpPr>
            <a:spLocks noGrp="1"/>
          </p:cNvSpPr>
          <p:nvPr>
            <p:ph idx="1"/>
          </p:nvPr>
        </p:nvSpPr>
        <p:spPr>
          <a:xfrm>
            <a:off x="5771092" y="609617"/>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706967" y="2147894"/>
            <a:ext cx="4011084"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870018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tr-TR" smtClean="0"/>
              <a:t>Click to edit Master title style</a:t>
            </a:r>
            <a:endParaRPr dirty="0"/>
          </a:p>
        </p:txBody>
      </p:sp>
      <p:sp>
        <p:nvSpPr>
          <p:cNvPr id="3" name="Content Placeholder 2"/>
          <p:cNvSpPr>
            <a:spLocks noGrp="1"/>
          </p:cNvSpPr>
          <p:nvPr>
            <p:ph idx="1"/>
          </p:nvPr>
        </p:nvSpPr>
        <p:spPr>
          <a:xfrm>
            <a:off x="5771092" y="609617"/>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
        <p:nvSpPr>
          <p:cNvPr id="17" name="Picture Placeholder 16"/>
          <p:cNvSpPr>
            <a:spLocks noGrp="1"/>
          </p:cNvSpPr>
          <p:nvPr>
            <p:ph type="pic" sz="quarter" idx="13"/>
          </p:nvPr>
        </p:nvSpPr>
        <p:spPr>
          <a:xfrm>
            <a:off x="470534" y="310123"/>
            <a:ext cx="4531783" cy="1204912"/>
          </a:xfrm>
        </p:spPr>
        <p:txBody>
          <a:bodyPr>
            <a:normAutofit/>
          </a:bodyPr>
          <a:lstStyle>
            <a:lvl1pPr>
              <a:buNone/>
              <a:defRPr sz="1800"/>
            </a:lvl1pPr>
          </a:lstStyle>
          <a:p>
            <a:r>
              <a:rPr lang="tr-TR" smtClean="0"/>
              <a:t>Drag picture to placeholder or click icon to add</a:t>
            </a:r>
            <a:endParaRPr/>
          </a:p>
        </p:txBody>
      </p:sp>
    </p:spTree>
    <p:extLst>
      <p:ext uri="{BB962C8B-B14F-4D97-AF65-F5344CB8AC3E}">
        <p14:creationId xmlns:p14="http://schemas.microsoft.com/office/powerpoint/2010/main" val="417672714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tr-TR" smtClean="0"/>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422626733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7146" y="4287836"/>
            <a:ext cx="10695969" cy="916193"/>
          </a:xfrm>
        </p:spPr>
        <p:txBody>
          <a:bodyPr anchor="b">
            <a:noAutofit/>
          </a:bodyPr>
          <a:lstStyle>
            <a:lvl1pPr algn="l">
              <a:defRPr sz="3600" b="0"/>
            </a:lvl1pPr>
          </a:lstStyle>
          <a:p>
            <a:r>
              <a:rPr lang="tr-TR" smtClean="0"/>
              <a:t>Click to edit Master title style</a:t>
            </a:r>
            <a:endParaRPr dirty="0"/>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707146" y="5271264"/>
            <a:ext cx="10695969"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53253457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243840" y="173699"/>
            <a:ext cx="1170432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58394048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Vertical Title 1"/>
          <p:cNvSpPr>
            <a:spLocks noGrp="1"/>
          </p:cNvSpPr>
          <p:nvPr>
            <p:ph type="title" orient="vert"/>
          </p:nvPr>
        </p:nvSpPr>
        <p:spPr>
          <a:xfrm>
            <a:off x="9855199" y="609617"/>
            <a:ext cx="1888564" cy="5516563"/>
          </a:xfrm>
        </p:spPr>
        <p:txBody>
          <a:bodyPr vert="eaVert">
            <a:normAutofit/>
          </a:bodyPr>
          <a:lstStyle>
            <a:lvl1pPr>
              <a:defRPr sz="3600"/>
            </a:lvl1pPr>
          </a:lstStyle>
          <a:p>
            <a:r>
              <a:rPr lang="tr-TR" smtClean="0"/>
              <a:t>Click to edit Master title style</a:t>
            </a:r>
            <a:endParaRPr/>
          </a:p>
        </p:txBody>
      </p:sp>
      <p:sp>
        <p:nvSpPr>
          <p:cNvPr id="3" name="Vertical Text Placeholder 2"/>
          <p:cNvSpPr>
            <a:spLocks noGrp="1"/>
          </p:cNvSpPr>
          <p:nvPr>
            <p:ph type="body" orient="vert" idx="1"/>
          </p:nvPr>
        </p:nvSpPr>
        <p:spPr>
          <a:xfrm>
            <a:off x="770963" y="609617"/>
            <a:ext cx="8373036" cy="5516563"/>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183827100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649164" y="411480"/>
            <a:ext cx="10893672"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tr-TR" smtClean="0"/>
              <a:t>Click to edit Master title style</a:t>
            </a:r>
            <a:endParaRPr dirty="0"/>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764988" y="6122901"/>
            <a:ext cx="2844800" cy="259317"/>
          </a:xfrm>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a:xfrm>
            <a:off x="7518400" y="6122894"/>
            <a:ext cx="3860800" cy="257810"/>
          </a:xfrm>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a:xfrm>
            <a:off x="5588000" y="6122901"/>
            <a:ext cx="1016000" cy="271463"/>
          </a:xfrm>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97704982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125640873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05870-91ED-4B67-87C4-4761300D1324}" type="datetimeFigureOut">
              <a:rPr lang="en-US" smtClean="0"/>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B38DD8-A815-4B44-8271-9341537CCB6F}" type="slidenum">
              <a:rPr lang="en-US" smtClean="0"/>
              <a:t>‹#›</a:t>
            </a:fld>
            <a:endParaRPr lang="en-US"/>
          </a:p>
        </p:txBody>
      </p:sp>
    </p:spTree>
    <p:extLst>
      <p:ext uri="{BB962C8B-B14F-4D97-AF65-F5344CB8AC3E}">
        <p14:creationId xmlns:p14="http://schemas.microsoft.com/office/powerpoint/2010/main" val="11333966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649164" y="411480"/>
            <a:ext cx="10893672"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1200151" y="3442454"/>
            <a:ext cx="9793816" cy="1532965"/>
          </a:xfrm>
        </p:spPr>
        <p:txBody>
          <a:bodyPr anchor="b" anchorCtr="0">
            <a:normAutofit/>
          </a:bodyPr>
          <a:lstStyle>
            <a:lvl1pPr>
              <a:defRPr sz="5400"/>
            </a:lvl1pPr>
          </a:lstStyle>
          <a:p>
            <a:r>
              <a:rPr lang="tr-TR" smtClean="0"/>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759012" y="6122901"/>
            <a:ext cx="2844800" cy="259317"/>
          </a:xfrm>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a:xfrm>
            <a:off x="7518400" y="6124401"/>
            <a:ext cx="3860800" cy="257810"/>
          </a:xfrm>
        </p:spPr>
        <p:txBody>
          <a:bodyPr/>
          <a:lstStyle/>
          <a:p>
            <a:endParaRPr lang="en-US">
              <a:solidFill>
                <a:srgbClr val="F8F8F8">
                  <a:lumMod val="60000"/>
                  <a:lumOff val="40000"/>
                </a:srgbClr>
              </a:solidFill>
            </a:endParaRPr>
          </a:p>
        </p:txBody>
      </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tr-TR" smtClean="0"/>
              <a:t>Drag picture to placeholder or click icon to add</a:t>
            </a:r>
            <a:endParaRPr/>
          </a:p>
        </p:txBody>
      </p:sp>
    </p:spTree>
    <p:extLst>
      <p:ext uri="{BB962C8B-B14F-4D97-AF65-F5344CB8AC3E}">
        <p14:creationId xmlns:p14="http://schemas.microsoft.com/office/powerpoint/2010/main" val="23403252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solidFill>
                  <a:schemeClr val="tx1">
                    <a:lumMod val="75000"/>
                    <a:lumOff val="25000"/>
                  </a:schemeClr>
                </a:solidFill>
              </a:defRPr>
            </a:lvl1pPr>
          </a:lstStyle>
          <a:p>
            <a:r>
              <a:rPr lang="tr-TR" smtClean="0"/>
              <a:t>Click to edit Master title style</a:t>
            </a:r>
            <a:endParaRPr dirty="0"/>
          </a:p>
        </p:txBody>
      </p:sp>
      <p:sp>
        <p:nvSpPr>
          <p:cNvPr id="3" name="Text Placeholder 2"/>
          <p:cNvSpPr>
            <a:spLocks noGrp="1"/>
          </p:cNvSpPr>
          <p:nvPr>
            <p:ph type="body" idx="1"/>
          </p:nvPr>
        </p:nvSpPr>
        <p:spPr>
          <a:xfrm>
            <a:off x="1200151" y="3134573"/>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70369089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243840" y="173699"/>
            <a:ext cx="1170432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sz="half" idx="1"/>
          </p:nvPr>
        </p:nvSpPr>
        <p:spPr>
          <a:xfrm>
            <a:off x="1200148" y="2147895"/>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a:p>
        </p:txBody>
      </p:sp>
      <p:sp>
        <p:nvSpPr>
          <p:cNvPr id="4" name="Content Placeholder 3"/>
          <p:cNvSpPr>
            <a:spLocks noGrp="1"/>
          </p:cNvSpPr>
          <p:nvPr>
            <p:ph sz="half" idx="2"/>
          </p:nvPr>
        </p:nvSpPr>
        <p:spPr>
          <a:xfrm>
            <a:off x="6197599" y="2147895"/>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287491231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843068" y="1708997"/>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6594052" y="1708997"/>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F8F8F8">
                  <a:lumMod val="60000"/>
                  <a:lumOff val="40000"/>
                </a:srgbClr>
              </a:solidFill>
            </a:endParaRPr>
          </a:p>
        </p:txBody>
      </p:sp>
      <p:sp>
        <p:nvSpPr>
          <p:cNvPr id="9" name="Slide Number Placeholder 8"/>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121804145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F8F8F8">
                  <a:lumMod val="60000"/>
                  <a:lumOff val="40000"/>
                </a:srgbClr>
              </a:solidFill>
            </a:endParaRPr>
          </a:p>
        </p:txBody>
      </p:sp>
      <p:sp>
        <p:nvSpPr>
          <p:cNvPr id="5" name="Slide Number Placeholder 4"/>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94826699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F8F8F8">
                  <a:lumMod val="60000"/>
                  <a:lumOff val="40000"/>
                </a:srgbClr>
              </a:solidFil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4078417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tr-TR" smtClean="0"/>
              <a:t>Click to edit Master title style</a:t>
            </a:r>
            <a:endParaRPr dirty="0"/>
          </a:p>
        </p:txBody>
      </p:sp>
      <p:sp>
        <p:nvSpPr>
          <p:cNvPr id="3" name="Content Placeholder 2"/>
          <p:cNvSpPr>
            <a:spLocks noGrp="1"/>
          </p:cNvSpPr>
          <p:nvPr>
            <p:ph idx="1"/>
          </p:nvPr>
        </p:nvSpPr>
        <p:spPr>
          <a:xfrm>
            <a:off x="5771092" y="609607"/>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706967" y="2147894"/>
            <a:ext cx="4011084"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9739155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tr-TR" smtClean="0"/>
              <a:t>Click to edit Master title style</a:t>
            </a:r>
            <a:endParaRPr dirty="0"/>
          </a:p>
        </p:txBody>
      </p:sp>
      <p:sp>
        <p:nvSpPr>
          <p:cNvPr id="3" name="Content Placeholder 2"/>
          <p:cNvSpPr>
            <a:spLocks noGrp="1"/>
          </p:cNvSpPr>
          <p:nvPr>
            <p:ph idx="1"/>
          </p:nvPr>
        </p:nvSpPr>
        <p:spPr>
          <a:xfrm>
            <a:off x="5771092" y="609607"/>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
        <p:nvSpPr>
          <p:cNvPr id="17" name="Picture Placeholder 16"/>
          <p:cNvSpPr>
            <a:spLocks noGrp="1"/>
          </p:cNvSpPr>
          <p:nvPr>
            <p:ph type="pic" sz="quarter" idx="13"/>
          </p:nvPr>
        </p:nvSpPr>
        <p:spPr>
          <a:xfrm>
            <a:off x="470527" y="310123"/>
            <a:ext cx="4531783" cy="1204912"/>
          </a:xfrm>
        </p:spPr>
        <p:txBody>
          <a:bodyPr>
            <a:normAutofit/>
          </a:bodyPr>
          <a:lstStyle>
            <a:lvl1pPr>
              <a:buNone/>
              <a:defRPr sz="1800"/>
            </a:lvl1pPr>
          </a:lstStyle>
          <a:p>
            <a:r>
              <a:rPr lang="tr-TR" smtClean="0"/>
              <a:t>Drag picture to placeholder or click icon to add</a:t>
            </a:r>
            <a:endParaRPr/>
          </a:p>
        </p:txBody>
      </p:sp>
    </p:spTree>
    <p:extLst>
      <p:ext uri="{BB962C8B-B14F-4D97-AF65-F5344CB8AC3E}">
        <p14:creationId xmlns:p14="http://schemas.microsoft.com/office/powerpoint/2010/main" val="64142828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tr-TR" smtClean="0"/>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136899490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Title 1"/>
          <p:cNvSpPr>
            <a:spLocks noGrp="1"/>
          </p:cNvSpPr>
          <p:nvPr>
            <p:ph type="title"/>
          </p:nvPr>
        </p:nvSpPr>
        <p:spPr>
          <a:xfrm>
            <a:off x="707140" y="4287826"/>
            <a:ext cx="10695969" cy="916193"/>
          </a:xfrm>
        </p:spPr>
        <p:txBody>
          <a:bodyPr anchor="b">
            <a:noAutofit/>
          </a:bodyPr>
          <a:lstStyle>
            <a:lvl1pPr algn="l">
              <a:defRPr sz="3600" b="0"/>
            </a:lvl1pPr>
          </a:lstStyle>
          <a:p>
            <a:r>
              <a:rPr lang="tr-TR" smtClean="0"/>
              <a:t>Click to edit Master title style</a:t>
            </a:r>
            <a:endParaRPr dirty="0"/>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707140" y="5271254"/>
            <a:ext cx="10695969"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F8F8F8">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6150772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B05870-91ED-4B67-87C4-4761300D1324}"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38DD8-A815-4B44-8271-9341537CCB6F}" type="slidenum">
              <a:rPr lang="en-US" smtClean="0"/>
              <a:t>‹#›</a:t>
            </a:fld>
            <a:endParaRPr lang="en-US"/>
          </a:p>
        </p:txBody>
      </p:sp>
    </p:spTree>
    <p:extLst>
      <p:ext uri="{BB962C8B-B14F-4D97-AF65-F5344CB8AC3E}">
        <p14:creationId xmlns:p14="http://schemas.microsoft.com/office/powerpoint/2010/main" val="161221424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243840" y="173699"/>
            <a:ext cx="1170432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18746323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grpSp>
      <p:sp>
        <p:nvSpPr>
          <p:cNvPr id="2" name="Vertical Title 1"/>
          <p:cNvSpPr>
            <a:spLocks noGrp="1"/>
          </p:cNvSpPr>
          <p:nvPr>
            <p:ph type="title" orient="vert"/>
          </p:nvPr>
        </p:nvSpPr>
        <p:spPr>
          <a:xfrm>
            <a:off x="9855199" y="609607"/>
            <a:ext cx="1888564" cy="5516563"/>
          </a:xfrm>
        </p:spPr>
        <p:txBody>
          <a:bodyPr vert="eaVert">
            <a:normAutofit/>
          </a:bodyPr>
          <a:lstStyle>
            <a:lvl1pPr>
              <a:defRPr sz="3600"/>
            </a:lvl1pPr>
          </a:lstStyle>
          <a:p>
            <a:r>
              <a:rPr lang="tr-TR" smtClean="0"/>
              <a:t>Click to edit Master title style</a:t>
            </a:r>
            <a:endParaRPr/>
          </a:p>
        </p:txBody>
      </p:sp>
      <p:sp>
        <p:nvSpPr>
          <p:cNvPr id="3" name="Vertical Text Placeholder 2"/>
          <p:cNvSpPr>
            <a:spLocks noGrp="1"/>
          </p:cNvSpPr>
          <p:nvPr>
            <p:ph type="body" orient="vert" idx="1"/>
          </p:nvPr>
        </p:nvSpPr>
        <p:spPr>
          <a:xfrm>
            <a:off x="770963" y="609607"/>
            <a:ext cx="8373036" cy="5516563"/>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F8F8F8">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163478156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3"/>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E503FB-DE37-47FD-A05E-16B490498C3A}"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F80B2-38E1-47D9-A9F5-0416CFC8E977}"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18133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503FB-DE37-47FD-A05E-16B490498C3A}"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F80B2-38E1-47D9-A9F5-0416CFC8E977}" type="slidenum">
              <a:rPr lang="en-US" smtClean="0"/>
              <a:pPr/>
              <a:t>‹#›</a:t>
            </a:fld>
            <a:endParaRPr lang="en-US"/>
          </a:p>
        </p:txBody>
      </p:sp>
    </p:spTree>
    <p:extLst>
      <p:ext uri="{BB962C8B-B14F-4D97-AF65-F5344CB8AC3E}">
        <p14:creationId xmlns:p14="http://schemas.microsoft.com/office/powerpoint/2010/main" val="167568107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7"/>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E503FB-DE37-47FD-A05E-16B490498C3A}"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F80B2-38E1-47D9-A9F5-0416CFC8E977}"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8694532"/>
      </p:ext>
    </p:extLst>
  </p:cSld>
  <p:clrMapOvr>
    <a:overrideClrMapping bg1="dk1" tx1="lt1" bg2="dk2" tx2="lt2" accent1="accent1" accent2="accent2" accent3="accent3" accent4="accent4" accent5="accent5" accent6="accent6" hlink="hlink" folHlink="folHlink"/>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E503FB-DE37-47FD-A05E-16B490498C3A}"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F80B2-38E1-47D9-A9F5-0416CFC8E977}" type="slidenum">
              <a:rPr lang="en-US" smtClean="0"/>
              <a:pPr/>
              <a:t>‹#›</a:t>
            </a:fld>
            <a:endParaRPr lang="en-US"/>
          </a:p>
        </p:txBody>
      </p:sp>
    </p:spTree>
    <p:extLst>
      <p:ext uri="{BB962C8B-B14F-4D97-AF65-F5344CB8AC3E}">
        <p14:creationId xmlns:p14="http://schemas.microsoft.com/office/powerpoint/2010/main" val="308382182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E503FB-DE37-47FD-A05E-16B490498C3A}" type="datetimeFigureOut">
              <a:rPr lang="en-US" smtClean="0"/>
              <a:pPr/>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CF80B2-38E1-47D9-A9F5-0416CFC8E977}"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508158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E503FB-DE37-47FD-A05E-16B490498C3A}" type="datetimeFigureOut">
              <a:rPr lang="en-US" smtClean="0"/>
              <a:pPr/>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CF80B2-38E1-47D9-A9F5-0416CFC8E977}" type="slidenum">
              <a:rPr lang="en-US" smtClean="0"/>
              <a:pPr/>
              <a:t>‹#›</a:t>
            </a:fld>
            <a:endParaRPr lang="en-US"/>
          </a:p>
        </p:txBody>
      </p:sp>
    </p:spTree>
    <p:extLst>
      <p:ext uri="{BB962C8B-B14F-4D97-AF65-F5344CB8AC3E}">
        <p14:creationId xmlns:p14="http://schemas.microsoft.com/office/powerpoint/2010/main" val="3383977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E503FB-DE37-47FD-A05E-16B490498C3A}" type="datetimeFigureOut">
              <a:rPr lang="en-US" smtClean="0"/>
              <a:pPr/>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CF80B2-38E1-47D9-A9F5-0416CFC8E977}" type="slidenum">
              <a:rPr lang="en-US" smtClean="0"/>
              <a:pPr/>
              <a:t>‹#›</a:t>
            </a:fld>
            <a:endParaRPr lang="en-US"/>
          </a:p>
        </p:txBody>
      </p:sp>
    </p:spTree>
    <p:extLst>
      <p:ext uri="{BB962C8B-B14F-4D97-AF65-F5344CB8AC3E}">
        <p14:creationId xmlns:p14="http://schemas.microsoft.com/office/powerpoint/2010/main" val="255025466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5"/>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E503FB-DE37-47FD-A05E-16B490498C3A}"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F80B2-38E1-47D9-A9F5-0416CFC8E977}" type="slidenum">
              <a:rPr lang="en-US" smtClean="0"/>
              <a:pPr/>
              <a:t>‹#›</a:t>
            </a:fld>
            <a:endParaRPr lang="en-US"/>
          </a:p>
        </p:txBody>
      </p:sp>
      <p:cxnSp>
        <p:nvCxnSpPr>
          <p:cNvPr id="9" name="Straight Connector 8"/>
          <p:cNvCxnSpPr/>
          <p:nvPr/>
        </p:nvCxnSpPr>
        <p:spPr>
          <a:xfrm rot="5400000">
            <a:off x="912152" y="3579943"/>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928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8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B05870-91ED-4B67-87C4-4761300D1324}"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38DD8-A815-4B44-8271-9341537CCB6F}" type="slidenum">
              <a:rPr lang="en-US" smtClean="0"/>
              <a:t>‹#›</a:t>
            </a:fld>
            <a:endParaRPr lang="en-US"/>
          </a:p>
        </p:txBody>
      </p:sp>
    </p:spTree>
    <p:extLst>
      <p:ext uri="{BB962C8B-B14F-4D97-AF65-F5344CB8AC3E}">
        <p14:creationId xmlns:p14="http://schemas.microsoft.com/office/powerpoint/2010/main" val="149537251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E503FB-DE37-47FD-A05E-16B490498C3A}"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F80B2-38E1-47D9-A9F5-0416CFC8E977}" type="slidenum">
              <a:rPr lang="en-US" smtClean="0"/>
              <a:pPr/>
              <a:t>‹#›</a:t>
            </a:fld>
            <a:endParaRPr lang="en-US"/>
          </a:p>
        </p:txBody>
      </p:sp>
    </p:spTree>
    <p:extLst>
      <p:ext uri="{BB962C8B-B14F-4D97-AF65-F5344CB8AC3E}">
        <p14:creationId xmlns:p14="http://schemas.microsoft.com/office/powerpoint/2010/main" val="142395945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503FB-DE37-47FD-A05E-16B490498C3A}"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F80B2-38E1-47D9-A9F5-0416CFC8E977}" type="slidenum">
              <a:rPr lang="en-US" smtClean="0"/>
              <a:pPr/>
              <a:t>‹#›</a:t>
            </a:fld>
            <a:endParaRPr lang="en-US"/>
          </a:p>
        </p:txBody>
      </p:sp>
    </p:spTree>
    <p:extLst>
      <p:ext uri="{BB962C8B-B14F-4D97-AF65-F5344CB8AC3E}">
        <p14:creationId xmlns:p14="http://schemas.microsoft.com/office/powerpoint/2010/main" val="233693631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503FB-DE37-47FD-A05E-16B490498C3A}"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F80B2-38E1-47D9-A9F5-0416CFC8E977}" type="slidenum">
              <a:rPr lang="en-US" smtClean="0"/>
              <a:pPr/>
              <a:t>‹#›</a:t>
            </a:fld>
            <a:endParaRPr lang="en-US"/>
          </a:p>
        </p:txBody>
      </p:sp>
    </p:spTree>
    <p:extLst>
      <p:ext uri="{BB962C8B-B14F-4D97-AF65-F5344CB8AC3E}">
        <p14:creationId xmlns:p14="http://schemas.microsoft.com/office/powerpoint/2010/main" val="356467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theme" Target="../theme/theme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theme" Target="../theme/theme5.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slideLayout" Target="../slideLayouts/slideLayout80.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5" Type="http://schemas.openxmlformats.org/officeDocument/2006/relationships/theme" Target="../theme/theme6.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slideLayout" Target="../slideLayouts/slideLayout8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9.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7.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40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05870-91ED-4B67-87C4-4761300D1324}" type="datetimeFigureOut">
              <a:rPr lang="en-US" smtClean="0"/>
              <a:t>12/5/2016</a:t>
            </a:fld>
            <a:endParaRPr lang="en-US"/>
          </a:p>
        </p:txBody>
      </p:sp>
      <p:sp>
        <p:nvSpPr>
          <p:cNvPr id="5" name="Footer Placeholder 4"/>
          <p:cNvSpPr>
            <a:spLocks noGrp="1"/>
          </p:cNvSpPr>
          <p:nvPr>
            <p:ph type="ftr" sz="quarter" idx="3"/>
          </p:nvPr>
        </p:nvSpPr>
        <p:spPr>
          <a:xfrm>
            <a:off x="4038600" y="635640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40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38DD8-A815-4B44-8271-9341537CCB6F}" type="slidenum">
              <a:rPr lang="en-US" smtClean="0"/>
              <a:t>‹#›</a:t>
            </a:fld>
            <a:endParaRPr lang="en-US"/>
          </a:p>
        </p:txBody>
      </p:sp>
    </p:spTree>
    <p:extLst>
      <p:ext uri="{BB962C8B-B14F-4D97-AF65-F5344CB8AC3E}">
        <p14:creationId xmlns:p14="http://schemas.microsoft.com/office/powerpoint/2010/main" val="2862327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66"/>
            </a:gs>
            <a:gs pos="50000">
              <a:srgbClr val="336699"/>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tr-TR" smtClean="0"/>
              <a:t>Click to edit Master title style</a:t>
            </a:r>
            <a:endParaRPr dirty="0"/>
          </a:p>
        </p:txBody>
      </p:sp>
      <p:sp>
        <p:nvSpPr>
          <p:cNvPr id="3" name="Text Placeholder 2"/>
          <p:cNvSpPr>
            <a:spLocks noGrp="1"/>
          </p:cNvSpPr>
          <p:nvPr>
            <p:ph type="body" idx="1"/>
          </p:nvPr>
        </p:nvSpPr>
        <p:spPr>
          <a:xfrm>
            <a:off x="1200175" y="2133601"/>
            <a:ext cx="9793817" cy="393192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325120" y="6371652"/>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F8F8F8">
                  <a:lumMod val="60000"/>
                  <a:lumOff val="40000"/>
                </a:srgbClr>
              </a:solidFill>
            </a:endParaRPr>
          </a:p>
        </p:txBody>
      </p:sp>
      <p:sp>
        <p:nvSpPr>
          <p:cNvPr id="6" name="Slide Number Placeholder 5"/>
          <p:cNvSpPr>
            <a:spLocks noGrp="1"/>
          </p:cNvSpPr>
          <p:nvPr>
            <p:ph type="sldNum" sz="quarter" idx="4"/>
          </p:nvPr>
        </p:nvSpPr>
        <p:spPr>
          <a:xfrm>
            <a:off x="5588000" y="6356411"/>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2008760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66"/>
            </a:gs>
            <a:gs pos="50000">
              <a:srgbClr val="336699"/>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tr-TR" smtClean="0"/>
              <a:t>Click to edit Master title style</a:t>
            </a:r>
            <a:endParaRPr dirty="0"/>
          </a:p>
        </p:txBody>
      </p:sp>
      <p:sp>
        <p:nvSpPr>
          <p:cNvPr id="3" name="Text Placeholder 2"/>
          <p:cNvSpPr>
            <a:spLocks noGrp="1"/>
          </p:cNvSpPr>
          <p:nvPr>
            <p:ph type="body" idx="1"/>
          </p:nvPr>
        </p:nvSpPr>
        <p:spPr>
          <a:xfrm>
            <a:off x="1200175" y="2133601"/>
            <a:ext cx="9793817" cy="393192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325120" y="6371646"/>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F8F8F8">
                  <a:lumMod val="60000"/>
                  <a:lumOff val="40000"/>
                </a:srgbClr>
              </a:solidFill>
            </a:endParaRPr>
          </a:p>
        </p:txBody>
      </p:sp>
      <p:sp>
        <p:nvSpPr>
          <p:cNvPr id="6" name="Slide Number Placeholder 5"/>
          <p:cNvSpPr>
            <a:spLocks noGrp="1"/>
          </p:cNvSpPr>
          <p:nvPr>
            <p:ph type="sldNum" sz="quarter" idx="4"/>
          </p:nvPr>
        </p:nvSpPr>
        <p:spPr>
          <a:xfrm>
            <a:off x="5588000" y="6356405"/>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332002620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66"/>
            </a:gs>
            <a:gs pos="50000">
              <a:srgbClr val="336699"/>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tr-TR" smtClean="0"/>
              <a:t>Click to edit Master title style</a:t>
            </a:r>
            <a:endParaRPr dirty="0"/>
          </a:p>
        </p:txBody>
      </p:sp>
      <p:sp>
        <p:nvSpPr>
          <p:cNvPr id="3" name="Text Placeholder 2"/>
          <p:cNvSpPr>
            <a:spLocks noGrp="1"/>
          </p:cNvSpPr>
          <p:nvPr>
            <p:ph type="body" idx="1"/>
          </p:nvPr>
        </p:nvSpPr>
        <p:spPr>
          <a:xfrm>
            <a:off x="1200175" y="2133601"/>
            <a:ext cx="9793817" cy="393192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325120" y="6371640"/>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F8F8F8">
                  <a:lumMod val="60000"/>
                  <a:lumOff val="40000"/>
                </a:srgbClr>
              </a:solidFill>
            </a:endParaRPr>
          </a:p>
        </p:txBody>
      </p:sp>
      <p:sp>
        <p:nvSpPr>
          <p:cNvPr id="6" name="Slide Number Placeholder 5"/>
          <p:cNvSpPr>
            <a:spLocks noGrp="1"/>
          </p:cNvSpPr>
          <p:nvPr>
            <p:ph type="sldNum" sz="quarter" idx="4"/>
          </p:nvPr>
        </p:nvSpPr>
        <p:spPr>
          <a:xfrm>
            <a:off x="5588000" y="6356399"/>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161897998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66"/>
            </a:gs>
            <a:gs pos="50000">
              <a:srgbClr val="336699"/>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tr-TR" smtClean="0"/>
              <a:t>Click to edit Master title style</a:t>
            </a:r>
            <a:endParaRPr dirty="0"/>
          </a:p>
        </p:txBody>
      </p:sp>
      <p:sp>
        <p:nvSpPr>
          <p:cNvPr id="3" name="Text Placeholder 2"/>
          <p:cNvSpPr>
            <a:spLocks noGrp="1"/>
          </p:cNvSpPr>
          <p:nvPr>
            <p:ph type="body" idx="1"/>
          </p:nvPr>
        </p:nvSpPr>
        <p:spPr>
          <a:xfrm>
            <a:off x="1200161" y="2133601"/>
            <a:ext cx="9793817" cy="393192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325120" y="6371608"/>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F8F8F8">
                  <a:lumMod val="60000"/>
                  <a:lumOff val="40000"/>
                </a:srgbClr>
              </a:solidFill>
            </a:endParaRPr>
          </a:p>
        </p:txBody>
      </p:sp>
      <p:sp>
        <p:nvSpPr>
          <p:cNvPr id="6" name="Slide Number Placeholder 5"/>
          <p:cNvSpPr>
            <a:spLocks noGrp="1"/>
          </p:cNvSpPr>
          <p:nvPr>
            <p:ph type="sldNum" sz="quarter" idx="4"/>
          </p:nvPr>
        </p:nvSpPr>
        <p:spPr>
          <a:xfrm>
            <a:off x="5588000" y="6356367"/>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166721198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Lst>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66"/>
            </a:gs>
            <a:gs pos="50000">
              <a:srgbClr val="336699"/>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tr-TR" smtClean="0"/>
              <a:t>Click to edit Master title style</a:t>
            </a:r>
            <a:endParaRPr dirty="0"/>
          </a:p>
        </p:txBody>
      </p:sp>
      <p:sp>
        <p:nvSpPr>
          <p:cNvPr id="3" name="Text Placeholder 2"/>
          <p:cNvSpPr>
            <a:spLocks noGrp="1"/>
          </p:cNvSpPr>
          <p:nvPr>
            <p:ph type="body" idx="1"/>
          </p:nvPr>
        </p:nvSpPr>
        <p:spPr>
          <a:xfrm>
            <a:off x="1200154" y="2133601"/>
            <a:ext cx="9793817" cy="393192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325120" y="6371598"/>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solidFill>
                  <a:srgbClr val="F8F8F8">
                    <a:lumMod val="60000"/>
                    <a:lumOff val="40000"/>
                  </a:srgbClr>
                </a:solidFill>
              </a:rPr>
              <a:pPr/>
              <a:t>12/5/2016</a:t>
            </a:fld>
            <a:endParaRPr lang="en-US">
              <a:solidFill>
                <a:srgbClr val="F8F8F8">
                  <a:lumMod val="60000"/>
                  <a:lumOff val="40000"/>
                </a:srgbClr>
              </a:solidFill>
            </a:endParaRPr>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F8F8F8">
                  <a:lumMod val="60000"/>
                  <a:lumOff val="40000"/>
                </a:srgbClr>
              </a:solidFill>
            </a:endParaRPr>
          </a:p>
        </p:txBody>
      </p:sp>
      <p:sp>
        <p:nvSpPr>
          <p:cNvPr id="6" name="Slide Number Placeholder 5"/>
          <p:cNvSpPr>
            <a:spLocks noGrp="1"/>
          </p:cNvSpPr>
          <p:nvPr>
            <p:ph type="sldNum" sz="quarter" idx="4"/>
          </p:nvPr>
        </p:nvSpPr>
        <p:spPr>
          <a:xfrm>
            <a:off x="5588000" y="6356357"/>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solidFill>
                  <a:srgbClr val="F8F8F8">
                    <a:lumMod val="60000"/>
                    <a:lumOff val="40000"/>
                  </a:srgbClr>
                </a:solidFill>
              </a:rPr>
              <a:pPr/>
              <a:t>‹#›</a:t>
            </a:fld>
            <a:endParaRPr lang="en-US">
              <a:solidFill>
                <a:srgbClr val="F8F8F8">
                  <a:lumMod val="60000"/>
                  <a:lumOff val="40000"/>
                </a:srgbClr>
              </a:solidFill>
            </a:endParaRPr>
          </a:p>
        </p:txBody>
      </p:sp>
    </p:spTree>
    <p:extLst>
      <p:ext uri="{BB962C8B-B14F-4D97-AF65-F5344CB8AC3E}">
        <p14:creationId xmlns:p14="http://schemas.microsoft.com/office/powerpoint/2010/main" val="298827942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26E503FB-DE37-47FD-A05E-16B490498C3A}" type="datetimeFigureOut">
              <a:rPr lang="en-US" smtClean="0"/>
              <a:pPr/>
              <a:t>12/5/2016</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1ECF80B2-38E1-47D9-A9F5-0416CFC8E977}" type="slidenum">
              <a:rPr lang="en-US" smtClean="0"/>
              <a:pPr/>
              <a:t>‹#›</a:t>
            </a:fld>
            <a:endParaRPr lang="en-US"/>
          </a:p>
        </p:txBody>
      </p:sp>
    </p:spTree>
    <p:extLst>
      <p:ext uri="{BB962C8B-B14F-4D97-AF65-F5344CB8AC3E}">
        <p14:creationId xmlns:p14="http://schemas.microsoft.com/office/powerpoint/2010/main" val="328942679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4.xml"/><Relationship Id="rId1" Type="http://schemas.openxmlformats.org/officeDocument/2006/relationships/slideLayout" Target="../slideLayouts/slideLayout4.xml"/><Relationship Id="rId4" Type="http://schemas.openxmlformats.org/officeDocument/2006/relationships/comments" Target="../comments/commen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8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8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9.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hape 106"/>
          <p:cNvSpPr>
            <a:spLocks noGrp="1"/>
          </p:cNvSpPr>
          <p:nvPr>
            <p:ph type="title"/>
          </p:nvPr>
        </p:nvSpPr>
        <p:spPr>
          <a:xfrm>
            <a:off x="355600" y="243450"/>
            <a:ext cx="11480800" cy="1339849"/>
          </a:xfrm>
          <a:solidFill>
            <a:schemeClr val="bg1"/>
          </a:solidFill>
        </p:spPr>
        <p:txBody>
          <a:bodyPr lIns="91425" tIns="45700" rIns="91425" bIns="91425">
            <a:noAutofit/>
          </a:bodyPr>
          <a:lstStyle/>
          <a:p>
            <a:pPr>
              <a:buSzPct val="25000"/>
            </a:pPr>
            <a:r>
              <a:rPr lang="en-US" altLang="en-US" sz="4000" b="1" dirty="0" smtClean="0">
                <a:solidFill>
                  <a:srgbClr val="000066"/>
                </a:solidFill>
                <a:latin typeface="Georgia" pitchFamily="18" charset="0"/>
                <a:ea typeface="Source Sans Pro"/>
                <a:cs typeface="Georgia" pitchFamily="18" charset="0"/>
                <a:sym typeface="Source Sans Pro"/>
              </a:rPr>
              <a:t>Welcome to the HMN </a:t>
            </a:r>
            <a:br>
              <a:rPr lang="en-US" altLang="en-US" sz="4000" b="1" dirty="0" smtClean="0">
                <a:solidFill>
                  <a:srgbClr val="000066"/>
                </a:solidFill>
                <a:latin typeface="Georgia" pitchFamily="18" charset="0"/>
                <a:ea typeface="Source Sans Pro"/>
                <a:cs typeface="Georgia" pitchFamily="18" charset="0"/>
                <a:sym typeface="Source Sans Pro"/>
              </a:rPr>
            </a:br>
            <a:r>
              <a:rPr lang="en-US" altLang="en-US" sz="4000" b="1" dirty="0" smtClean="0">
                <a:solidFill>
                  <a:srgbClr val="000066"/>
                </a:solidFill>
                <a:latin typeface="Georgia" pitchFamily="18" charset="0"/>
                <a:ea typeface="Source Sans Pro"/>
                <a:cs typeface="Georgia" pitchFamily="18" charset="0"/>
                <a:sym typeface="Source Sans Pro"/>
              </a:rPr>
              <a:t>Webinar Series!</a:t>
            </a:r>
          </a:p>
        </p:txBody>
      </p:sp>
      <p:sp>
        <p:nvSpPr>
          <p:cNvPr id="107" name="Shape 107"/>
          <p:cNvSpPr txBox="1">
            <a:spLocks noGrp="1"/>
          </p:cNvSpPr>
          <p:nvPr>
            <p:ph idx="1"/>
          </p:nvPr>
        </p:nvSpPr>
        <p:spPr>
          <a:xfrm>
            <a:off x="406400" y="1748396"/>
            <a:ext cx="11480800" cy="4019551"/>
          </a:xfrm>
        </p:spPr>
        <p:txBody>
          <a:bodyPr lIns="91425" tIns="45700" rIns="91425" bIns="45700" rtlCol="0">
            <a:noAutofit/>
          </a:bodyPr>
          <a:lstStyle/>
          <a:p>
            <a:pPr marL="273050" indent="-273050" fontAlgn="auto">
              <a:spcBef>
                <a:spcPts val="1200"/>
              </a:spcBef>
              <a:spcAft>
                <a:spcPts val="1200"/>
              </a:spcAft>
              <a:buClr>
                <a:schemeClr val="accent1"/>
              </a:buClr>
              <a:buSzPct val="25000"/>
              <a:buFont typeface="Noto Symbol"/>
              <a:buNone/>
              <a:defRPr/>
            </a:pPr>
            <a:r>
              <a:rPr lang="en-US" sz="2200" b="1" dirty="0">
                <a:solidFill>
                  <a:srgbClr val="000066"/>
                </a:solidFill>
                <a:latin typeface="Georgia"/>
                <a:ea typeface="Libre Baskerville"/>
                <a:cs typeface="Georgia"/>
                <a:sym typeface="Libre Baskerville"/>
              </a:rPr>
              <a:t>To ensure the quality of your experience, please: </a:t>
            </a:r>
          </a:p>
          <a:p>
            <a:pPr marL="273050" indent="-273050" fontAlgn="auto">
              <a:spcBef>
                <a:spcPts val="1200"/>
              </a:spcBef>
              <a:spcAft>
                <a:spcPts val="1200"/>
              </a:spcAft>
              <a:buClr>
                <a:srgbClr val="000066"/>
              </a:buClr>
              <a:buSzPct val="85000"/>
              <a:buFont typeface="Noto Symbol"/>
              <a:buChar char="▪"/>
              <a:defRPr/>
            </a:pPr>
            <a:r>
              <a:rPr lang="en-US" sz="2200" dirty="0" smtClean="0">
                <a:solidFill>
                  <a:srgbClr val="000066"/>
                </a:solidFill>
                <a:latin typeface="Georgia"/>
                <a:ea typeface="Libre Baskerville"/>
                <a:cs typeface="Georgia"/>
                <a:sym typeface="Libre Baskerville"/>
              </a:rPr>
              <a:t>Check </a:t>
            </a:r>
            <a:r>
              <a:rPr lang="en-US" sz="2200" dirty="0">
                <a:solidFill>
                  <a:srgbClr val="000066"/>
                </a:solidFill>
                <a:latin typeface="Georgia"/>
                <a:ea typeface="Libre Baskerville"/>
                <a:cs typeface="Georgia"/>
                <a:sym typeface="Libre Baskerville"/>
              </a:rPr>
              <a:t>to see if your speaker is activated. When activated, the speaker icon at the top of the screen should appear green.</a:t>
            </a:r>
          </a:p>
          <a:p>
            <a:pPr marL="0" indent="0" fontAlgn="auto">
              <a:spcBef>
                <a:spcPts val="1200"/>
              </a:spcBef>
              <a:spcAft>
                <a:spcPts val="1200"/>
              </a:spcAft>
              <a:buClr>
                <a:schemeClr val="accent1"/>
              </a:buClr>
              <a:buSzPct val="25000"/>
              <a:buFont typeface="Noto Symbol"/>
              <a:buNone/>
              <a:defRPr/>
            </a:pPr>
            <a:r>
              <a:rPr lang="en-US" sz="2200" dirty="0">
                <a:solidFill>
                  <a:srgbClr val="000066"/>
                </a:solidFill>
                <a:latin typeface="Georgia"/>
                <a:ea typeface="Libre Baskerville"/>
                <a:cs typeface="Georgia"/>
                <a:sym typeface="Libre Baskerville"/>
              </a:rPr>
              <a:t>To ask a question/make a comment at any point throughout the webinar, type using the chat room in the bottom of the screen. We’ll address your questions during the discussion portion of the webinar</a:t>
            </a:r>
            <a:r>
              <a:rPr lang="en-US" sz="2200" dirty="0" smtClean="0">
                <a:solidFill>
                  <a:srgbClr val="000066"/>
                </a:solidFill>
                <a:latin typeface="Georgia"/>
                <a:ea typeface="Libre Baskerville"/>
                <a:cs typeface="Georgia"/>
                <a:sym typeface="Libre Baskerville"/>
              </a:rPr>
              <a:t>.</a:t>
            </a:r>
            <a:endParaRPr lang="en-US" sz="2200" dirty="0">
              <a:solidFill>
                <a:srgbClr val="000066"/>
              </a:solidFill>
              <a:latin typeface="Georgia"/>
              <a:ea typeface="Libre Baskerville"/>
              <a:cs typeface="Georgia"/>
              <a:sym typeface="Libre Baskerville"/>
            </a:endParaRPr>
          </a:p>
        </p:txBody>
      </p:sp>
      <p:sp>
        <p:nvSpPr>
          <p:cNvPr id="2052" name="Shape 108"/>
          <p:cNvSpPr txBox="1">
            <a:spLocks noChangeArrowheads="1"/>
          </p:cNvSpPr>
          <p:nvPr/>
        </p:nvSpPr>
        <p:spPr bwMode="auto">
          <a:xfrm>
            <a:off x="397933" y="5755309"/>
            <a:ext cx="11364384" cy="461433"/>
          </a:xfrm>
          <a:prstGeom prst="rect">
            <a:avLst/>
          </a:prstGeom>
          <a:solidFill>
            <a:srgbClr val="FFCC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buSzPct val="25000"/>
            </a:pPr>
            <a:r>
              <a:rPr lang="en-US" altLang="en-US" sz="2200" b="1" dirty="0" smtClean="0">
                <a:solidFill>
                  <a:srgbClr val="000066"/>
                </a:solidFill>
                <a:latin typeface="Georgia" pitchFamily="18" charset="0"/>
                <a:ea typeface="Arial" pitchFamily="34" charset="0"/>
                <a:cs typeface="Georgia" pitchFamily="18" charset="0"/>
                <a:sym typeface="Arial" pitchFamily="34" charset="0"/>
              </a:rPr>
              <a:t>Thank you! We will begin shortly!</a:t>
            </a:r>
          </a:p>
        </p:txBody>
      </p:sp>
    </p:spTree>
    <p:extLst>
      <p:ext uri="{BB962C8B-B14F-4D97-AF65-F5344CB8AC3E}">
        <p14:creationId xmlns:p14="http://schemas.microsoft.com/office/powerpoint/2010/main" val="697095147"/>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many students have mental health concerns?</a:t>
            </a:r>
            <a:endParaRPr lang="en-US" b="1" dirty="0"/>
          </a:p>
        </p:txBody>
      </p:sp>
      <p:sp>
        <p:nvSpPr>
          <p:cNvPr id="3" name="Content Placeholder 2"/>
          <p:cNvSpPr>
            <a:spLocks noGrp="1"/>
          </p:cNvSpPr>
          <p:nvPr>
            <p:ph sz="half" idx="1"/>
          </p:nvPr>
        </p:nvSpPr>
        <p:spPr/>
        <p:txBody>
          <a:bodyPr/>
          <a:lstStyle/>
          <a:p>
            <a:r>
              <a:rPr lang="en-US" dirty="0" smtClean="0"/>
              <a:t>Almost half of students surveyed (49%) indicated symptoms of at least one mental health condition.</a:t>
            </a:r>
          </a:p>
          <a:p>
            <a:pPr marL="0" indent="0">
              <a:buNone/>
            </a:pPr>
            <a:endParaRPr lang="en-US" dirty="0" smtClean="0"/>
          </a:p>
          <a:p>
            <a:pPr lvl="1"/>
            <a:r>
              <a:rPr lang="en-US" dirty="0" smtClean="0"/>
              <a:t>36% of students surveyed reported symptoms consistent with depression.</a:t>
            </a:r>
          </a:p>
          <a:p>
            <a:pPr lvl="1"/>
            <a:r>
              <a:rPr lang="en-US" dirty="0" smtClean="0"/>
              <a:t>29% reported symptoms consistent with an anxiety disorder.</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24159965"/>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17213" y="0"/>
            <a:ext cx="2074787" cy="1230194"/>
          </a:xfrm>
          <a:prstGeom prst="rect">
            <a:avLst/>
          </a:prstGeom>
        </p:spPr>
      </p:pic>
    </p:spTree>
    <p:extLst>
      <p:ext uri="{BB962C8B-B14F-4D97-AF65-F5344CB8AC3E}">
        <p14:creationId xmlns:p14="http://schemas.microsoft.com/office/powerpoint/2010/main" val="820066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many students have mental health concerns?</a:t>
            </a:r>
            <a:endParaRPr lang="en-US" b="1" dirty="0"/>
          </a:p>
        </p:txBody>
      </p:sp>
      <p:sp>
        <p:nvSpPr>
          <p:cNvPr id="3" name="Content Placeholder 2"/>
          <p:cNvSpPr>
            <a:spLocks noGrp="1"/>
          </p:cNvSpPr>
          <p:nvPr>
            <p:ph sz="half" idx="1"/>
          </p:nvPr>
        </p:nvSpPr>
        <p:spPr/>
        <p:txBody>
          <a:bodyPr/>
          <a:lstStyle/>
          <a:p>
            <a:r>
              <a:rPr lang="en-US" dirty="0" smtClean="0"/>
              <a:t>Almost half of students surveyed (49%) indicated symptoms of at least one mental health condition.</a:t>
            </a:r>
          </a:p>
          <a:p>
            <a:pPr marL="0" indent="0">
              <a:buNone/>
            </a:pPr>
            <a:endParaRPr lang="en-US" dirty="0" smtClean="0"/>
          </a:p>
          <a:p>
            <a:pPr lvl="1"/>
            <a:r>
              <a:rPr lang="en-US" dirty="0" smtClean="0"/>
              <a:t>36% of students surveyed reported symptoms consistent with depression.</a:t>
            </a:r>
          </a:p>
          <a:p>
            <a:pPr lvl="1"/>
            <a:r>
              <a:rPr lang="en-US" dirty="0" smtClean="0"/>
              <a:t>29% reported symptoms consistent with an anxiety disorder.</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01983442"/>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17213" y="5497"/>
            <a:ext cx="2074787" cy="1230194"/>
          </a:xfrm>
          <a:prstGeom prst="rect">
            <a:avLst/>
          </a:prstGeom>
        </p:spPr>
      </p:pic>
    </p:spTree>
    <p:extLst>
      <p:ext uri="{BB962C8B-B14F-4D97-AF65-F5344CB8AC3E}">
        <p14:creationId xmlns:p14="http://schemas.microsoft.com/office/powerpoint/2010/main" val="3994417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Which community college students are </a:t>
            </a:r>
            <a:r>
              <a:rPr lang="en-US" b="1" dirty="0" smtClean="0"/>
              <a:t/>
            </a:r>
            <a:br>
              <a:rPr lang="en-US" b="1" dirty="0" smtClean="0"/>
            </a:br>
            <a:r>
              <a:rPr lang="en-US" b="1" dirty="0" smtClean="0"/>
              <a:t>most </a:t>
            </a:r>
            <a:r>
              <a:rPr lang="en-US" b="1" dirty="0"/>
              <a:t>at-risk?</a:t>
            </a:r>
          </a:p>
        </p:txBody>
      </p:sp>
      <p:sp>
        <p:nvSpPr>
          <p:cNvPr id="3" name="Content Placeholder 2"/>
          <p:cNvSpPr>
            <a:spLocks noGrp="1"/>
          </p:cNvSpPr>
          <p:nvPr>
            <p:ph idx="1"/>
          </p:nvPr>
        </p:nvSpPr>
        <p:spPr/>
        <p:txBody>
          <a:bodyPr>
            <a:normAutofit/>
          </a:bodyPr>
          <a:lstStyle/>
          <a:p>
            <a:r>
              <a:rPr lang="en-US" dirty="0"/>
              <a:t>Students experiencing food insecurity were more likely to have a mental health condition than food-secure peers.</a:t>
            </a:r>
          </a:p>
          <a:p>
            <a:pPr lvl="1"/>
            <a:r>
              <a:rPr lang="en-US" dirty="0"/>
              <a:t>More than half of students with very low food security reported symptoms of depression (55%) and severe anxiety (52%).</a:t>
            </a:r>
          </a:p>
          <a:p>
            <a:pPr lvl="1"/>
            <a:r>
              <a:rPr lang="en-US" dirty="0"/>
              <a:t>One in five students experiencing very low food security reported serious thoughts of suicide in the past year</a:t>
            </a:r>
            <a:r>
              <a:rPr lang="en-US" dirty="0" smtClean="0"/>
              <a:t>.</a:t>
            </a:r>
          </a:p>
          <a:p>
            <a:pPr marL="457200" lvl="1" indent="0">
              <a:buNone/>
            </a:pPr>
            <a:endParaRPr lang="en-US" dirty="0"/>
          </a:p>
          <a:p>
            <a:r>
              <a:rPr lang="en-US" dirty="0"/>
              <a:t>Homeless students also experienced high rates of depression (54%), severe anxiety (50%), and suicidal ideations (24%).</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17213" y="5497"/>
            <a:ext cx="2074787" cy="1230194"/>
          </a:xfrm>
          <a:prstGeom prst="rect">
            <a:avLst/>
          </a:prstGeom>
        </p:spPr>
      </p:pic>
    </p:spTree>
    <p:extLst>
      <p:ext uri="{BB962C8B-B14F-4D97-AF65-F5344CB8AC3E}">
        <p14:creationId xmlns:p14="http://schemas.microsoft.com/office/powerpoint/2010/main" val="4162573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Young students and mental health </a:t>
            </a:r>
            <a:r>
              <a:rPr lang="en-US" b="1" dirty="0" smtClean="0"/>
              <a:t/>
            </a:r>
            <a:br>
              <a:rPr lang="en-US" b="1" dirty="0" smtClean="0"/>
            </a:br>
            <a:r>
              <a:rPr lang="en-US" b="1" dirty="0" smtClean="0"/>
              <a:t>concerns</a:t>
            </a:r>
            <a:endParaRPr lang="en-US" b="1" dirty="0"/>
          </a:p>
        </p:txBody>
      </p:sp>
      <p:sp>
        <p:nvSpPr>
          <p:cNvPr id="3" name="Content Placeholder 2"/>
          <p:cNvSpPr>
            <a:spLocks noGrp="1"/>
          </p:cNvSpPr>
          <p:nvPr>
            <p:ph sz="half" idx="1"/>
          </p:nvPr>
        </p:nvSpPr>
        <p:spPr/>
        <p:txBody>
          <a:bodyPr/>
          <a:lstStyle/>
          <a:p>
            <a:r>
              <a:rPr lang="en-US" dirty="0"/>
              <a:t>Young students at community colleges were more likely to have a mental health condition than older community college students.</a:t>
            </a:r>
          </a:p>
          <a:p>
            <a:pPr lvl="1"/>
            <a:r>
              <a:rPr lang="en-US" dirty="0"/>
              <a:t>Community college students 25 and under were also less likely than older students to report receiving any clinical support or informal support. </a:t>
            </a:r>
          </a:p>
          <a:p>
            <a:endParaRPr lang="en-US" dirty="0"/>
          </a:p>
          <a:p>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995353659"/>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17213" y="5497"/>
            <a:ext cx="2074787" cy="1230194"/>
          </a:xfrm>
          <a:prstGeom prst="rect">
            <a:avLst/>
          </a:prstGeom>
        </p:spPr>
      </p:pic>
    </p:spTree>
    <p:extLst>
      <p:ext uri="{BB962C8B-B14F-4D97-AF65-F5344CB8AC3E}">
        <p14:creationId xmlns:p14="http://schemas.microsoft.com/office/powerpoint/2010/main" val="987946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Use of mental health services</a:t>
            </a:r>
          </a:p>
        </p:txBody>
      </p:sp>
      <p:sp>
        <p:nvSpPr>
          <p:cNvPr id="4" name="Content Placeholder 3"/>
          <p:cNvSpPr>
            <a:spLocks noGrp="1"/>
          </p:cNvSpPr>
          <p:nvPr>
            <p:ph sz="half" idx="1"/>
          </p:nvPr>
        </p:nvSpPr>
        <p:spPr/>
        <p:txBody>
          <a:bodyPr/>
          <a:lstStyle/>
          <a:p>
            <a:r>
              <a:rPr lang="en-US" dirty="0"/>
              <a:t>Among students with mental health conditions, 40% went without any informal counseling or support.</a:t>
            </a: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188616329"/>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17213" y="5497"/>
            <a:ext cx="2074787" cy="1230194"/>
          </a:xfrm>
          <a:prstGeom prst="rect">
            <a:avLst/>
          </a:prstGeom>
        </p:spPr>
      </p:pic>
    </p:spTree>
    <p:extLst>
      <p:ext uri="{BB962C8B-B14F-4D97-AF65-F5344CB8AC3E}">
        <p14:creationId xmlns:p14="http://schemas.microsoft.com/office/powerpoint/2010/main" val="997095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Use of mental health services</a:t>
            </a:r>
          </a:p>
        </p:txBody>
      </p:sp>
      <p:sp>
        <p:nvSpPr>
          <p:cNvPr id="3" name="Content Placeholder 2"/>
          <p:cNvSpPr>
            <a:spLocks noGrp="1"/>
          </p:cNvSpPr>
          <p:nvPr>
            <p:ph sz="half" idx="1"/>
          </p:nvPr>
        </p:nvSpPr>
        <p:spPr/>
        <p:txBody>
          <a:bodyPr/>
          <a:lstStyle/>
          <a:p>
            <a:r>
              <a:rPr lang="en-US" dirty="0"/>
              <a:t>Among students with mental health conditions, 59% reported doing without therapy or any medication. </a:t>
            </a:r>
          </a:p>
          <a:p>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094938103"/>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17213" y="5497"/>
            <a:ext cx="2074787" cy="1230194"/>
          </a:xfrm>
          <a:prstGeom prst="rect">
            <a:avLst/>
          </a:prstGeom>
        </p:spPr>
      </p:pic>
    </p:spTree>
    <p:extLst>
      <p:ext uri="{BB962C8B-B14F-4D97-AF65-F5344CB8AC3E}">
        <p14:creationId xmlns:p14="http://schemas.microsoft.com/office/powerpoint/2010/main" val="116855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Campus mental health resources</a:t>
            </a:r>
            <a:r>
              <a:rPr lang="en-US" dirty="0"/>
              <a:t>	</a:t>
            </a:r>
          </a:p>
        </p:txBody>
      </p:sp>
      <p:sp>
        <p:nvSpPr>
          <p:cNvPr id="3" name="Content Placeholder 2"/>
          <p:cNvSpPr>
            <a:spLocks noGrp="1"/>
          </p:cNvSpPr>
          <p:nvPr>
            <p:ph idx="1"/>
          </p:nvPr>
        </p:nvSpPr>
        <p:spPr/>
        <p:txBody>
          <a:bodyPr>
            <a:normAutofit/>
          </a:bodyPr>
          <a:lstStyle/>
          <a:p>
            <a:r>
              <a:rPr lang="en-US" dirty="0"/>
              <a:t>The ratio of counselors to students at community colleges is 1 to 3,000; at four-year institutions, the ratio is 1 to 1,600.</a:t>
            </a:r>
          </a:p>
          <a:p>
            <a:r>
              <a:rPr lang="en-US" dirty="0"/>
              <a:t>On-campus services constitute 10% or less of total mental health services received by students at most community colleges surveyed.</a:t>
            </a:r>
          </a:p>
          <a:p>
            <a:r>
              <a:rPr lang="en-US" dirty="0"/>
              <a:t>88% of community colleges do not have a licensed psychiatrist on staff or contracted for services.</a:t>
            </a:r>
          </a:p>
          <a:p>
            <a:r>
              <a:rPr lang="en-US" dirty="0"/>
              <a:t>57% of community colleges offer no suicide prevention resources.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17213" y="5497"/>
            <a:ext cx="2074787" cy="1230194"/>
          </a:xfrm>
          <a:prstGeom prst="rect">
            <a:avLst/>
          </a:prstGeom>
        </p:spPr>
      </p:pic>
    </p:spTree>
    <p:extLst>
      <p:ext uri="{BB962C8B-B14F-4D97-AF65-F5344CB8AC3E}">
        <p14:creationId xmlns:p14="http://schemas.microsoft.com/office/powerpoint/2010/main" val="183795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a:t>
            </a:r>
          </a:p>
        </p:txBody>
      </p:sp>
      <p:sp>
        <p:nvSpPr>
          <p:cNvPr id="3" name="Content Placeholder 2"/>
          <p:cNvSpPr>
            <a:spLocks noGrp="1"/>
          </p:cNvSpPr>
          <p:nvPr>
            <p:ph idx="1"/>
          </p:nvPr>
        </p:nvSpPr>
        <p:spPr>
          <a:xfrm>
            <a:off x="825500" y="1495425"/>
            <a:ext cx="10515600" cy="4351338"/>
          </a:xfrm>
        </p:spPr>
        <p:txBody>
          <a:bodyPr>
            <a:noAutofit/>
          </a:bodyPr>
          <a:lstStyle/>
          <a:p>
            <a:pPr marL="0" indent="0">
              <a:buNone/>
            </a:pPr>
            <a:r>
              <a:rPr lang="en-US" b="1" dirty="0"/>
              <a:t>Community colleges need additional resources to: </a:t>
            </a:r>
          </a:p>
          <a:p>
            <a:r>
              <a:rPr lang="en-US" dirty="0"/>
              <a:t>Increase counseling and health personnel and services</a:t>
            </a:r>
          </a:p>
          <a:p>
            <a:r>
              <a:rPr lang="en-US" dirty="0"/>
              <a:t>Increase health promotion and prevention personnel and services</a:t>
            </a:r>
          </a:p>
          <a:p>
            <a:r>
              <a:rPr lang="en-US" dirty="0"/>
              <a:t>Expand efforts to connect students to additional community resources</a:t>
            </a:r>
          </a:p>
          <a:p>
            <a:r>
              <a:rPr lang="en-US" dirty="0"/>
              <a:t>Provide resources and education to reduce stigma surrounding mental health issues</a:t>
            </a:r>
          </a:p>
          <a:p>
            <a:r>
              <a:rPr lang="en-US" dirty="0"/>
              <a:t>Offer “gatekeeper” training programs for faculty and staff on mental health issues and referral resources</a:t>
            </a:r>
          </a:p>
          <a:p>
            <a:r>
              <a:rPr lang="en-US" dirty="0"/>
              <a:t>Implement crisis and safety protocols related to students with mental health concerns who may be a danger to themselves or others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17213" y="5497"/>
            <a:ext cx="2074787" cy="1230194"/>
          </a:xfrm>
          <a:prstGeom prst="rect">
            <a:avLst/>
          </a:prstGeom>
        </p:spPr>
      </p:pic>
    </p:spTree>
    <p:extLst>
      <p:ext uri="{BB962C8B-B14F-4D97-AF65-F5344CB8AC3E}">
        <p14:creationId xmlns:p14="http://schemas.microsoft.com/office/powerpoint/2010/main" val="106938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hape 730"/>
          <p:cNvSpPr>
            <a:spLocks noGrp="1"/>
          </p:cNvSpPr>
          <p:nvPr>
            <p:ph type="title"/>
          </p:nvPr>
        </p:nvSpPr>
        <p:spPr/>
        <p:txBody>
          <a:bodyPr lIns="91425" tIns="45700" rIns="91425" bIns="91425"/>
          <a:lstStyle/>
          <a:p>
            <a:pPr>
              <a:buSzPct val="25000"/>
            </a:pPr>
            <a:r>
              <a:rPr lang="en-US" altLang="en-US" sz="4000" b="1" dirty="0" smtClean="0">
                <a:solidFill>
                  <a:srgbClr val="000090"/>
                </a:solidFill>
                <a:latin typeface="Georgia" pitchFamily="18" charset="0"/>
                <a:ea typeface="Source Sans Pro"/>
                <a:cs typeface="Georgia" pitchFamily="18" charset="0"/>
                <a:sym typeface="Source Sans Pro"/>
              </a:rPr>
              <a:t>Discussion (Q&amp;A)</a:t>
            </a:r>
          </a:p>
        </p:txBody>
      </p:sp>
      <p:sp>
        <p:nvSpPr>
          <p:cNvPr id="33795" name="Shape 731"/>
          <p:cNvSpPr>
            <a:spLocks noGrp="1"/>
          </p:cNvSpPr>
          <p:nvPr>
            <p:ph idx="1"/>
          </p:nvPr>
        </p:nvSpPr>
        <p:spPr/>
        <p:txBody>
          <a:bodyPr lIns="91425" tIns="45700" rIns="91425" bIns="45700"/>
          <a:lstStyle/>
          <a:p>
            <a:pPr marL="0" indent="0">
              <a:spcBef>
                <a:spcPct val="0"/>
              </a:spcBef>
              <a:buClr>
                <a:schemeClr val="accent1"/>
              </a:buClr>
              <a:buSzPct val="25000"/>
              <a:buFont typeface="Noto Symbol"/>
              <a:buNone/>
            </a:pPr>
            <a:r>
              <a:rPr lang="en-US" altLang="en-US" sz="2200" dirty="0" smtClean="0">
                <a:solidFill>
                  <a:srgbClr val="000090"/>
                </a:solidFill>
                <a:latin typeface="Georgia" pitchFamily="18" charset="0"/>
                <a:ea typeface="Libre Baskerville"/>
                <a:cs typeface="Georgia" pitchFamily="18" charset="0"/>
                <a:sym typeface="Libre Baskerville"/>
              </a:rPr>
              <a:t>To pose a question, please submit your question using the “Chat Room” in the bottom corner of the screen.</a:t>
            </a:r>
            <a:endParaRPr lang="en-US" altLang="en-US" sz="2200" dirty="0" smtClean="0">
              <a:solidFill>
                <a:srgbClr val="000000"/>
              </a:solidFill>
              <a:latin typeface="Georgia" pitchFamily="18" charset="0"/>
              <a:ea typeface="Libre Baskerville"/>
              <a:cs typeface="Georgia" pitchFamily="18" charset="0"/>
              <a:sym typeface="Libre Baskerville"/>
            </a:endParaRPr>
          </a:p>
          <a:p>
            <a:pPr marL="0" indent="0">
              <a:spcBef>
                <a:spcPts val="575"/>
              </a:spcBef>
              <a:buClr>
                <a:schemeClr val="accent1"/>
              </a:buClr>
              <a:buFont typeface="Noto Symbol"/>
              <a:buNone/>
            </a:pPr>
            <a:endParaRPr lang="en-US" altLang="en-US" sz="2200" dirty="0" smtClean="0">
              <a:solidFill>
                <a:srgbClr val="000000"/>
              </a:solidFill>
              <a:latin typeface="Georgia" pitchFamily="18" charset="0"/>
              <a:ea typeface="Libre Baskerville"/>
              <a:cs typeface="Georgia" pitchFamily="18" charset="0"/>
              <a:sym typeface="Libre Baskerville"/>
            </a:endParaRPr>
          </a:p>
        </p:txBody>
      </p:sp>
      <p:pic>
        <p:nvPicPr>
          <p:cNvPr id="33796" name="Shape 732"/>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36" y="3403600"/>
            <a:ext cx="5249333"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3437170"/>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hape 730"/>
          <p:cNvSpPr>
            <a:spLocks noGrp="1"/>
          </p:cNvSpPr>
          <p:nvPr>
            <p:ph type="title"/>
          </p:nvPr>
        </p:nvSpPr>
        <p:spPr/>
        <p:txBody>
          <a:bodyPr lIns="91425" tIns="45700" rIns="91425" bIns="91425"/>
          <a:lstStyle/>
          <a:p>
            <a:pPr>
              <a:buSzPct val="25000"/>
            </a:pPr>
            <a:r>
              <a:rPr lang="en-US" altLang="en-US" b="1" dirty="0" smtClean="0">
                <a:solidFill>
                  <a:srgbClr val="000090"/>
                </a:solidFill>
                <a:latin typeface="Georgia" pitchFamily="18" charset="0"/>
                <a:ea typeface="Source Sans Pro"/>
                <a:cs typeface="Georgia" pitchFamily="18" charset="0"/>
                <a:sym typeface="Source Sans Pro"/>
              </a:rPr>
              <a:t>Submitted questions</a:t>
            </a:r>
            <a:endParaRPr lang="en-US" altLang="en-US" sz="4000" b="1" dirty="0" smtClean="0">
              <a:solidFill>
                <a:srgbClr val="000090"/>
              </a:solidFill>
              <a:latin typeface="Georgia" pitchFamily="18" charset="0"/>
              <a:ea typeface="Source Sans Pro"/>
              <a:cs typeface="Georgia" pitchFamily="18" charset="0"/>
              <a:sym typeface="Source Sans Pro"/>
            </a:endParaRPr>
          </a:p>
        </p:txBody>
      </p:sp>
      <p:sp>
        <p:nvSpPr>
          <p:cNvPr id="33795" name="Shape 731"/>
          <p:cNvSpPr>
            <a:spLocks noGrp="1"/>
          </p:cNvSpPr>
          <p:nvPr>
            <p:ph idx="1"/>
          </p:nvPr>
        </p:nvSpPr>
        <p:spPr>
          <a:xfrm>
            <a:off x="279400" y="1270000"/>
            <a:ext cx="11620500" cy="5207000"/>
          </a:xfrm>
        </p:spPr>
        <p:txBody>
          <a:bodyPr lIns="91425" tIns="45700" rIns="91425" bIns="45700">
            <a:noAutofit/>
          </a:bodyPr>
          <a:lstStyle/>
          <a:p>
            <a:pPr marL="0" indent="0">
              <a:spcBef>
                <a:spcPct val="0"/>
              </a:spcBef>
              <a:buSzPct val="25000"/>
              <a:buNone/>
            </a:pPr>
            <a:r>
              <a:rPr lang="en-US" altLang="en-US" sz="1350" dirty="0" smtClean="0">
                <a:solidFill>
                  <a:srgbClr val="000090"/>
                </a:solidFill>
                <a:latin typeface="Georgia" pitchFamily="18" charset="0"/>
                <a:ea typeface="Libre Baskerville"/>
                <a:cs typeface="Georgia" pitchFamily="18" charset="0"/>
                <a:sym typeface="Libre Baskerville"/>
              </a:rPr>
              <a:t>1. What role </a:t>
            </a:r>
            <a:r>
              <a:rPr lang="en-US" altLang="en-US" sz="1350" dirty="0">
                <a:solidFill>
                  <a:srgbClr val="000090"/>
                </a:solidFill>
                <a:latin typeface="Georgia" pitchFamily="18" charset="0"/>
                <a:ea typeface="Libre Baskerville"/>
                <a:cs typeface="Georgia" pitchFamily="18" charset="0"/>
                <a:sym typeface="Libre Baskerville"/>
              </a:rPr>
              <a:t>does alcohol and substance use play in community college students' mental health? </a:t>
            </a:r>
            <a:endParaRPr lang="en-US" altLang="en-US" sz="1350" dirty="0" smtClean="0">
              <a:solidFill>
                <a:srgbClr val="000090"/>
              </a:solidFill>
              <a:latin typeface="Georgia" pitchFamily="18" charset="0"/>
              <a:ea typeface="Libre Baskerville"/>
              <a:cs typeface="Georgia" pitchFamily="18" charset="0"/>
              <a:sym typeface="Libre Baskerville"/>
            </a:endParaRPr>
          </a:p>
          <a:p>
            <a:pPr marL="0" indent="0">
              <a:spcBef>
                <a:spcPct val="0"/>
              </a:spcBef>
              <a:buSzPct val="25000"/>
              <a:buNone/>
            </a:pPr>
            <a:r>
              <a:rPr lang="en-US" altLang="en-US" sz="1350" dirty="0">
                <a:solidFill>
                  <a:srgbClr val="000090"/>
                </a:solidFill>
                <a:latin typeface="Georgia" pitchFamily="18" charset="0"/>
                <a:ea typeface="Libre Baskerville"/>
                <a:cs typeface="Georgia" pitchFamily="18" charset="0"/>
                <a:sym typeface="Libre Baskerville"/>
              </a:rPr>
              <a:t>2. What </a:t>
            </a:r>
            <a:r>
              <a:rPr lang="en-US" altLang="en-US" sz="1350" dirty="0" smtClean="0">
                <a:solidFill>
                  <a:srgbClr val="000090"/>
                </a:solidFill>
                <a:latin typeface="Georgia" pitchFamily="18" charset="0"/>
                <a:ea typeface="Libre Baskerville"/>
                <a:cs typeface="Georgia" pitchFamily="18" charset="0"/>
                <a:sym typeface="Libre Baskerville"/>
              </a:rPr>
              <a:t>interventions/support </a:t>
            </a:r>
            <a:r>
              <a:rPr lang="en-US" altLang="en-US" sz="1350" dirty="0">
                <a:solidFill>
                  <a:srgbClr val="000090"/>
                </a:solidFill>
                <a:latin typeface="Georgia" pitchFamily="18" charset="0"/>
                <a:ea typeface="Libre Baskerville"/>
                <a:cs typeface="Georgia" pitchFamily="18" charset="0"/>
                <a:sym typeface="Libre Baskerville"/>
              </a:rPr>
              <a:t>services on campuses could integrate this issue into their approach? Are there model campuses you could </a:t>
            </a:r>
            <a:r>
              <a:rPr lang="en-US" altLang="en-US" sz="1350" dirty="0" smtClean="0">
                <a:solidFill>
                  <a:srgbClr val="000090"/>
                </a:solidFill>
                <a:latin typeface="Georgia" pitchFamily="18" charset="0"/>
                <a:ea typeface="Libre Baskerville"/>
                <a:cs typeface="Georgia" pitchFamily="18" charset="0"/>
                <a:sym typeface="Libre Baskerville"/>
              </a:rPr>
              <a:t>highlight?</a:t>
            </a:r>
          </a:p>
          <a:p>
            <a:pPr marL="0" indent="0">
              <a:spcBef>
                <a:spcPct val="0"/>
              </a:spcBef>
              <a:buSzPct val="25000"/>
              <a:buNone/>
            </a:pPr>
            <a:r>
              <a:rPr lang="en-US" altLang="en-US" sz="1350" dirty="0" smtClean="0">
                <a:solidFill>
                  <a:srgbClr val="000090"/>
                </a:solidFill>
                <a:latin typeface="Georgia" pitchFamily="18" charset="0"/>
                <a:ea typeface="Libre Baskerville"/>
                <a:cs typeface="Georgia" pitchFamily="18" charset="0"/>
                <a:sym typeface="Libre Baskerville"/>
              </a:rPr>
              <a:t>3. Transferring </a:t>
            </a:r>
            <a:r>
              <a:rPr lang="en-US" altLang="en-US" sz="1350" dirty="0">
                <a:solidFill>
                  <a:srgbClr val="000090"/>
                </a:solidFill>
                <a:latin typeface="Georgia" pitchFamily="18" charset="0"/>
                <a:ea typeface="Libre Baskerville"/>
                <a:cs typeface="Georgia" pitchFamily="18" charset="0"/>
                <a:sym typeface="Libre Baskerville"/>
              </a:rPr>
              <a:t>to </a:t>
            </a:r>
            <a:r>
              <a:rPr lang="en-US" altLang="en-US" sz="1350" dirty="0" smtClean="0">
                <a:solidFill>
                  <a:srgbClr val="000090"/>
                </a:solidFill>
                <a:latin typeface="Georgia" pitchFamily="18" charset="0"/>
                <a:ea typeface="Libre Baskerville"/>
                <a:cs typeface="Georgia" pitchFamily="18" charset="0"/>
                <a:sym typeface="Libre Baskerville"/>
              </a:rPr>
              <a:t>universities [impact on mental health]</a:t>
            </a:r>
          </a:p>
          <a:p>
            <a:pPr marL="0" indent="0">
              <a:spcBef>
                <a:spcPct val="0"/>
              </a:spcBef>
              <a:buSzPct val="25000"/>
              <a:buNone/>
            </a:pPr>
            <a:r>
              <a:rPr lang="en-US" altLang="en-US" sz="1350" dirty="0" smtClean="0">
                <a:solidFill>
                  <a:srgbClr val="000090"/>
                </a:solidFill>
                <a:latin typeface="Georgia" pitchFamily="18" charset="0"/>
                <a:ea typeface="Libre Baskerville"/>
                <a:cs typeface="Georgia" pitchFamily="18" charset="0"/>
                <a:sym typeface="Libre Baskerville"/>
              </a:rPr>
              <a:t>4</a:t>
            </a:r>
            <a:r>
              <a:rPr lang="en-US" altLang="en-US" sz="1350" dirty="0">
                <a:solidFill>
                  <a:srgbClr val="000090"/>
                </a:solidFill>
                <a:latin typeface="Georgia" pitchFamily="18" charset="0"/>
                <a:ea typeface="Libre Baskerville"/>
                <a:cs typeface="Georgia" pitchFamily="18" charset="0"/>
                <a:sym typeface="Libre Baskerville"/>
              </a:rPr>
              <a:t>. Have you noticed any unique challenges to international students studying at community colleges</a:t>
            </a:r>
            <a:r>
              <a:rPr lang="en-US" altLang="en-US" sz="1350" dirty="0" smtClean="0">
                <a:solidFill>
                  <a:srgbClr val="000090"/>
                </a:solidFill>
                <a:latin typeface="Georgia" pitchFamily="18" charset="0"/>
                <a:ea typeface="Libre Baskerville"/>
                <a:cs typeface="Georgia" pitchFamily="18" charset="0"/>
                <a:sym typeface="Libre Baskerville"/>
              </a:rPr>
              <a:t>?</a:t>
            </a:r>
          </a:p>
          <a:p>
            <a:pPr marL="0" indent="0">
              <a:spcBef>
                <a:spcPct val="0"/>
              </a:spcBef>
              <a:buSzPct val="25000"/>
              <a:buNone/>
            </a:pPr>
            <a:r>
              <a:rPr lang="en-US" altLang="en-US" sz="1350" dirty="0">
                <a:solidFill>
                  <a:srgbClr val="000090"/>
                </a:solidFill>
                <a:latin typeface="Georgia" pitchFamily="18" charset="0"/>
                <a:ea typeface="Libre Baskerville"/>
                <a:cs typeface="Georgia" pitchFamily="18" charset="0"/>
                <a:sym typeface="Libre Baskerville"/>
              </a:rPr>
              <a:t>5. Current interventions in community colleges; health care coverage make-up of community college students (% on Medicaid or Medicaid-eligible, % private insurance, etc</a:t>
            </a:r>
            <a:r>
              <a:rPr lang="en-US" altLang="en-US" sz="1350" dirty="0" smtClean="0">
                <a:solidFill>
                  <a:srgbClr val="000090"/>
                </a:solidFill>
                <a:latin typeface="Georgia" pitchFamily="18" charset="0"/>
                <a:ea typeface="Libre Baskerville"/>
                <a:cs typeface="Georgia" pitchFamily="18" charset="0"/>
                <a:sym typeface="Libre Baskerville"/>
              </a:rPr>
              <a:t>.)</a:t>
            </a:r>
          </a:p>
          <a:p>
            <a:pPr marL="0" indent="0">
              <a:spcBef>
                <a:spcPct val="0"/>
              </a:spcBef>
              <a:buSzPct val="25000"/>
              <a:buNone/>
            </a:pPr>
            <a:r>
              <a:rPr lang="en-US" altLang="en-US" sz="1350" dirty="0">
                <a:solidFill>
                  <a:srgbClr val="000090"/>
                </a:solidFill>
                <a:latin typeface="Georgia" pitchFamily="18" charset="0"/>
                <a:ea typeface="Libre Baskerville"/>
                <a:cs typeface="Georgia" pitchFamily="18" charset="0"/>
                <a:sym typeface="Libre Baskerville"/>
              </a:rPr>
              <a:t>6. What are community colleges exploring in the online mental health &amp; emotional support realm</a:t>
            </a:r>
            <a:r>
              <a:rPr lang="en-US" altLang="en-US" sz="1350" dirty="0" smtClean="0">
                <a:solidFill>
                  <a:srgbClr val="000090"/>
                </a:solidFill>
                <a:latin typeface="Georgia" pitchFamily="18" charset="0"/>
                <a:ea typeface="Libre Baskerville"/>
                <a:cs typeface="Georgia" pitchFamily="18" charset="0"/>
                <a:sym typeface="Libre Baskerville"/>
              </a:rPr>
              <a:t>?</a:t>
            </a:r>
          </a:p>
          <a:p>
            <a:pPr marL="0" indent="0">
              <a:spcBef>
                <a:spcPct val="0"/>
              </a:spcBef>
              <a:buSzPct val="25000"/>
              <a:buNone/>
            </a:pPr>
            <a:r>
              <a:rPr lang="en-US" altLang="en-US" sz="1350" dirty="0">
                <a:solidFill>
                  <a:srgbClr val="000090"/>
                </a:solidFill>
                <a:latin typeface="Georgia" pitchFamily="18" charset="0"/>
                <a:ea typeface="Libre Baskerville"/>
                <a:cs typeface="Georgia" pitchFamily="18" charset="0"/>
                <a:sym typeface="Libre Baskerville"/>
              </a:rPr>
              <a:t>7. </a:t>
            </a:r>
            <a:r>
              <a:rPr lang="en-US" altLang="en-US" sz="1350" dirty="0" smtClean="0">
                <a:solidFill>
                  <a:srgbClr val="000090"/>
                </a:solidFill>
                <a:latin typeface="Georgia" pitchFamily="18" charset="0"/>
                <a:ea typeface="Libre Baskerville"/>
                <a:cs typeface="Georgia" pitchFamily="18" charset="0"/>
                <a:sym typeface="Libre Baskerville"/>
              </a:rPr>
              <a:t>I'm </a:t>
            </a:r>
            <a:r>
              <a:rPr lang="en-US" altLang="en-US" sz="1350" dirty="0">
                <a:solidFill>
                  <a:srgbClr val="000090"/>
                </a:solidFill>
                <a:latin typeface="Georgia" pitchFamily="18" charset="0"/>
                <a:ea typeface="Libre Baskerville"/>
                <a:cs typeface="Georgia" pitchFamily="18" charset="0"/>
                <a:sym typeface="Libre Baskerville"/>
              </a:rPr>
              <a:t>interested in how much funding is dedicated specifically to building out mental health centers or counseling </a:t>
            </a:r>
            <a:r>
              <a:rPr lang="en-US" altLang="en-US" sz="1350" dirty="0" smtClean="0">
                <a:solidFill>
                  <a:srgbClr val="000090"/>
                </a:solidFill>
                <a:latin typeface="Georgia" pitchFamily="18" charset="0"/>
                <a:ea typeface="Libre Baskerville"/>
                <a:cs typeface="Georgia" pitchFamily="18" charset="0"/>
                <a:sym typeface="Libre Baskerville"/>
              </a:rPr>
              <a:t>centers</a:t>
            </a:r>
            <a:r>
              <a:rPr lang="en-US" altLang="en-US" sz="1350" dirty="0">
                <a:solidFill>
                  <a:srgbClr val="000090"/>
                </a:solidFill>
                <a:latin typeface="Georgia" pitchFamily="18" charset="0"/>
                <a:ea typeface="Libre Baskerville"/>
                <a:cs typeface="Georgia" pitchFamily="18" charset="0"/>
                <a:sym typeface="Libre Baskerville"/>
              </a:rPr>
              <a:t>?</a:t>
            </a:r>
            <a:endParaRPr lang="en-US" altLang="en-US" sz="1350" dirty="0" smtClean="0">
              <a:solidFill>
                <a:srgbClr val="000090"/>
              </a:solidFill>
              <a:latin typeface="Georgia" pitchFamily="18" charset="0"/>
              <a:ea typeface="Libre Baskerville"/>
              <a:cs typeface="Georgia" pitchFamily="18" charset="0"/>
              <a:sym typeface="Libre Baskerville"/>
            </a:endParaRPr>
          </a:p>
          <a:p>
            <a:pPr marL="0" indent="0">
              <a:spcBef>
                <a:spcPct val="0"/>
              </a:spcBef>
              <a:buSzPct val="25000"/>
              <a:buNone/>
            </a:pPr>
            <a:r>
              <a:rPr lang="en-US" altLang="en-US" sz="1350" dirty="0">
                <a:solidFill>
                  <a:srgbClr val="000090"/>
                </a:solidFill>
                <a:latin typeface="Georgia" pitchFamily="18" charset="0"/>
                <a:ea typeface="Libre Baskerville"/>
                <a:cs typeface="Georgia" pitchFamily="18" charset="0"/>
                <a:sym typeface="Libre Baskerville"/>
              </a:rPr>
              <a:t>8. What is known about how the MH needs of community college students compare with students in the first two years at four-year institutions? </a:t>
            </a:r>
            <a:endParaRPr lang="en-US" altLang="en-US" sz="1350" dirty="0" smtClean="0">
              <a:solidFill>
                <a:srgbClr val="000090"/>
              </a:solidFill>
              <a:latin typeface="Georgia" pitchFamily="18" charset="0"/>
              <a:ea typeface="Libre Baskerville"/>
              <a:cs typeface="Georgia" pitchFamily="18" charset="0"/>
              <a:sym typeface="Libre Baskerville"/>
            </a:endParaRPr>
          </a:p>
          <a:p>
            <a:pPr marL="0" indent="0">
              <a:spcBef>
                <a:spcPct val="0"/>
              </a:spcBef>
              <a:buSzPct val="25000"/>
              <a:buNone/>
            </a:pPr>
            <a:r>
              <a:rPr lang="en-US" altLang="en-US" sz="1350" dirty="0">
                <a:solidFill>
                  <a:srgbClr val="000090"/>
                </a:solidFill>
                <a:latin typeface="Georgia" pitchFamily="18" charset="0"/>
                <a:ea typeface="Libre Baskerville"/>
                <a:cs typeface="Georgia" pitchFamily="18" charset="0"/>
                <a:sym typeface="Libre Baskerville"/>
              </a:rPr>
              <a:t>9. How might community college students' views on self-care differ from four-year students</a:t>
            </a:r>
            <a:r>
              <a:rPr lang="en-US" altLang="en-US" sz="1350" dirty="0" smtClean="0">
                <a:solidFill>
                  <a:srgbClr val="000090"/>
                </a:solidFill>
                <a:latin typeface="Georgia" pitchFamily="18" charset="0"/>
                <a:ea typeface="Libre Baskerville"/>
                <a:cs typeface="Georgia" pitchFamily="18" charset="0"/>
                <a:sym typeface="Libre Baskerville"/>
              </a:rPr>
              <a:t>?</a:t>
            </a:r>
          </a:p>
          <a:p>
            <a:pPr marL="0" indent="0">
              <a:spcBef>
                <a:spcPct val="0"/>
              </a:spcBef>
              <a:buSzPct val="25000"/>
              <a:buNone/>
            </a:pPr>
            <a:r>
              <a:rPr lang="en-US" altLang="en-US" sz="1350" dirty="0">
                <a:solidFill>
                  <a:srgbClr val="000090"/>
                </a:solidFill>
                <a:latin typeface="Georgia" pitchFamily="18" charset="0"/>
                <a:ea typeface="Libre Baskerville"/>
                <a:cs typeface="Georgia" pitchFamily="18" charset="0"/>
                <a:sym typeface="Libre Baskerville"/>
              </a:rPr>
              <a:t>10. Why is there a lack of mental health services for students with mental </a:t>
            </a:r>
            <a:r>
              <a:rPr lang="en-US" altLang="en-US" sz="1350" dirty="0" smtClean="0">
                <a:solidFill>
                  <a:srgbClr val="000090"/>
                </a:solidFill>
                <a:latin typeface="Georgia" pitchFamily="18" charset="0"/>
                <a:ea typeface="Libre Baskerville"/>
                <a:cs typeface="Georgia" pitchFamily="18" charset="0"/>
                <a:sym typeface="Libre Baskerville"/>
              </a:rPr>
              <a:t>illnesses</a:t>
            </a:r>
            <a:r>
              <a:rPr lang="en-US" altLang="en-US" sz="1350" dirty="0">
                <a:solidFill>
                  <a:srgbClr val="000090"/>
                </a:solidFill>
                <a:latin typeface="Georgia" pitchFamily="18" charset="0"/>
                <a:ea typeface="Libre Baskerville"/>
                <a:cs typeface="Georgia" pitchFamily="18" charset="0"/>
                <a:sym typeface="Libre Baskerville"/>
              </a:rPr>
              <a:t>? </a:t>
            </a:r>
            <a:endParaRPr lang="en-US" altLang="en-US" sz="1350" dirty="0" smtClean="0">
              <a:solidFill>
                <a:srgbClr val="000090"/>
              </a:solidFill>
              <a:latin typeface="Georgia" pitchFamily="18" charset="0"/>
              <a:ea typeface="Libre Baskerville"/>
              <a:cs typeface="Georgia" pitchFamily="18" charset="0"/>
              <a:sym typeface="Libre Baskerville"/>
            </a:endParaRPr>
          </a:p>
          <a:p>
            <a:pPr marL="0" indent="0">
              <a:spcBef>
                <a:spcPct val="0"/>
              </a:spcBef>
              <a:buSzPct val="25000"/>
              <a:buNone/>
            </a:pPr>
            <a:r>
              <a:rPr lang="en-US" altLang="en-US" sz="1350" dirty="0" smtClean="0">
                <a:solidFill>
                  <a:srgbClr val="000090"/>
                </a:solidFill>
                <a:latin typeface="Georgia" pitchFamily="18" charset="0"/>
                <a:ea typeface="Libre Baskerville"/>
                <a:cs typeface="Georgia" pitchFamily="18" charset="0"/>
                <a:sym typeface="Libre Baskerville"/>
              </a:rPr>
              <a:t>11</a:t>
            </a:r>
            <a:r>
              <a:rPr lang="en-US" altLang="en-US" sz="1350" dirty="0">
                <a:solidFill>
                  <a:srgbClr val="000090"/>
                </a:solidFill>
                <a:latin typeface="Georgia" pitchFamily="18" charset="0"/>
                <a:ea typeface="Libre Baskerville"/>
                <a:cs typeface="Georgia" pitchFamily="18" charset="0"/>
                <a:sym typeface="Libre Baskerville"/>
              </a:rPr>
              <a:t>. What unique challenges are there in introducing external (as in, not on campus) mental health resources to community college students</a:t>
            </a:r>
            <a:r>
              <a:rPr lang="en-US" altLang="en-US" sz="1350" dirty="0" smtClean="0">
                <a:solidFill>
                  <a:srgbClr val="000090"/>
                </a:solidFill>
                <a:latin typeface="Georgia" pitchFamily="18" charset="0"/>
                <a:ea typeface="Libre Baskerville"/>
                <a:cs typeface="Georgia" pitchFamily="18" charset="0"/>
                <a:sym typeface="Libre Baskerville"/>
              </a:rPr>
              <a:t>?</a:t>
            </a:r>
            <a:endParaRPr lang="en-US" altLang="en-US" sz="1350" dirty="0">
              <a:solidFill>
                <a:srgbClr val="000090"/>
              </a:solidFill>
              <a:latin typeface="Georgia" pitchFamily="18" charset="0"/>
              <a:ea typeface="Libre Baskerville"/>
              <a:cs typeface="Georgia" pitchFamily="18" charset="0"/>
              <a:sym typeface="Libre Baskerville"/>
            </a:endParaRPr>
          </a:p>
          <a:p>
            <a:pPr marL="0" indent="0">
              <a:spcBef>
                <a:spcPct val="0"/>
              </a:spcBef>
              <a:buSzPct val="25000"/>
              <a:buNone/>
            </a:pPr>
            <a:r>
              <a:rPr lang="en-US" altLang="en-US" sz="1350" dirty="0">
                <a:solidFill>
                  <a:srgbClr val="000090"/>
                </a:solidFill>
                <a:latin typeface="Georgia" pitchFamily="18" charset="0"/>
                <a:ea typeface="Libre Baskerville"/>
                <a:cs typeface="Georgia" pitchFamily="18" charset="0"/>
                <a:sym typeface="Libre Baskerville"/>
              </a:rPr>
              <a:t>12. Any suggestions for successfully engaging </a:t>
            </a:r>
            <a:r>
              <a:rPr lang="en-US" altLang="en-US" sz="1350" dirty="0" smtClean="0">
                <a:solidFill>
                  <a:srgbClr val="000090"/>
                </a:solidFill>
                <a:latin typeface="Georgia" pitchFamily="18" charset="0"/>
                <a:ea typeface="Libre Baskerville"/>
                <a:cs typeface="Georgia" pitchFamily="18" charset="0"/>
                <a:sym typeface="Libre Baskerville"/>
              </a:rPr>
              <a:t>students in </a:t>
            </a:r>
            <a:r>
              <a:rPr lang="en-US" altLang="en-US" sz="1350" dirty="0">
                <a:solidFill>
                  <a:srgbClr val="000090"/>
                </a:solidFill>
                <a:latin typeface="Georgia" pitchFamily="18" charset="0"/>
                <a:ea typeface="Libre Baskerville"/>
                <a:cs typeface="Georgia" pitchFamily="18" charset="0"/>
                <a:sym typeface="Libre Baskerville"/>
              </a:rPr>
              <a:t>mental health promotion (and suicide prevention) activities on campus </a:t>
            </a:r>
            <a:r>
              <a:rPr lang="en-US" altLang="en-US" sz="1350" dirty="0" smtClean="0">
                <a:solidFill>
                  <a:srgbClr val="000090"/>
                </a:solidFill>
                <a:latin typeface="Georgia" pitchFamily="18" charset="0"/>
                <a:ea typeface="Libre Baskerville"/>
                <a:cs typeface="Georgia" pitchFamily="18" charset="0"/>
                <a:sym typeface="Libre Baskerville"/>
              </a:rPr>
              <a:t>(challenging b/c students </a:t>
            </a:r>
            <a:r>
              <a:rPr lang="en-US" altLang="en-US" sz="1350" dirty="0">
                <a:solidFill>
                  <a:srgbClr val="000090"/>
                </a:solidFill>
                <a:latin typeface="Georgia" pitchFamily="18" charset="0"/>
                <a:ea typeface="Libre Baskerville"/>
                <a:cs typeface="Georgia" pitchFamily="18" charset="0"/>
                <a:sym typeface="Libre Baskerville"/>
              </a:rPr>
              <a:t>commute and are often only on campus for classes, students often work </a:t>
            </a:r>
            <a:r>
              <a:rPr lang="en-US" altLang="en-US" sz="1350" dirty="0" smtClean="0">
                <a:solidFill>
                  <a:srgbClr val="000090"/>
                </a:solidFill>
                <a:latin typeface="Georgia" pitchFamily="18" charset="0"/>
                <a:ea typeface="Libre Baskerville"/>
                <a:cs typeface="Georgia" pitchFamily="18" charset="0"/>
                <a:sym typeface="Libre Baskerville"/>
              </a:rPr>
              <a:t>full-time, etc.)? </a:t>
            </a:r>
          </a:p>
          <a:p>
            <a:pPr marL="0" indent="0">
              <a:spcBef>
                <a:spcPct val="0"/>
              </a:spcBef>
              <a:buSzPct val="25000"/>
              <a:buNone/>
            </a:pPr>
            <a:r>
              <a:rPr lang="en-US" altLang="en-US" sz="1350" dirty="0">
                <a:solidFill>
                  <a:srgbClr val="000090"/>
                </a:solidFill>
                <a:latin typeface="Georgia" pitchFamily="18" charset="0"/>
                <a:ea typeface="Libre Baskerville"/>
                <a:cs typeface="Georgia" pitchFamily="18" charset="0"/>
                <a:sym typeface="Libre Baskerville"/>
              </a:rPr>
              <a:t>13. With policy changes often taking years to take hold or not at all, how  would you address these challenging issues day to day with finite or non existent resources in community colleges to make a </a:t>
            </a:r>
            <a:r>
              <a:rPr lang="en-US" altLang="en-US" sz="1350" dirty="0" smtClean="0">
                <a:solidFill>
                  <a:srgbClr val="000090"/>
                </a:solidFill>
                <a:latin typeface="Georgia" pitchFamily="18" charset="0"/>
                <a:ea typeface="Libre Baskerville"/>
                <a:cs typeface="Georgia" pitchFamily="18" charset="0"/>
                <a:sym typeface="Libre Baskerville"/>
              </a:rPr>
              <a:t>difference?</a:t>
            </a:r>
          </a:p>
          <a:p>
            <a:pPr marL="0" indent="0">
              <a:spcBef>
                <a:spcPct val="0"/>
              </a:spcBef>
              <a:buSzPct val="25000"/>
              <a:buNone/>
            </a:pPr>
            <a:r>
              <a:rPr lang="en-US" altLang="en-US" sz="1350" dirty="0">
                <a:solidFill>
                  <a:srgbClr val="000090"/>
                </a:solidFill>
                <a:latin typeface="Georgia" pitchFamily="18" charset="0"/>
                <a:ea typeface="Libre Baskerville"/>
                <a:cs typeface="Georgia" pitchFamily="18" charset="0"/>
                <a:sym typeface="Libre Baskerville"/>
              </a:rPr>
              <a:t>14. What can students/faculty/staff at four-year/non-community colleges and universities do to facilitate better student mental health at their local community colleges</a:t>
            </a:r>
            <a:r>
              <a:rPr lang="en-US" altLang="en-US" sz="1350" dirty="0" smtClean="0">
                <a:solidFill>
                  <a:srgbClr val="000090"/>
                </a:solidFill>
                <a:latin typeface="Georgia" pitchFamily="18" charset="0"/>
                <a:ea typeface="Libre Baskerville"/>
                <a:cs typeface="Georgia" pitchFamily="18" charset="0"/>
                <a:sym typeface="Libre Baskerville"/>
              </a:rPr>
              <a:t>?</a:t>
            </a:r>
          </a:p>
          <a:p>
            <a:pPr marL="0" indent="0">
              <a:spcBef>
                <a:spcPct val="0"/>
              </a:spcBef>
              <a:buSzPct val="25000"/>
              <a:buNone/>
            </a:pPr>
            <a:r>
              <a:rPr lang="en-US" altLang="en-US" sz="1350" dirty="0">
                <a:solidFill>
                  <a:srgbClr val="000090"/>
                </a:solidFill>
                <a:latin typeface="Georgia" pitchFamily="18" charset="0"/>
                <a:ea typeface="Libre Baskerville"/>
                <a:cs typeface="Georgia" pitchFamily="18" charset="0"/>
                <a:sym typeface="Libre Baskerville"/>
              </a:rPr>
              <a:t>15. How can we use the internet, social media, virtual sessions to facilitate and support the creation of a network to support mental health needs across our campuses and communities</a:t>
            </a:r>
            <a:r>
              <a:rPr lang="en-US" altLang="en-US" sz="1350" dirty="0" smtClean="0">
                <a:solidFill>
                  <a:srgbClr val="000090"/>
                </a:solidFill>
                <a:latin typeface="Georgia" pitchFamily="18" charset="0"/>
                <a:ea typeface="Libre Baskerville"/>
                <a:cs typeface="Georgia" pitchFamily="18" charset="0"/>
                <a:sym typeface="Libre Baskerville"/>
              </a:rPr>
              <a:t>?</a:t>
            </a:r>
          </a:p>
          <a:p>
            <a:pPr marL="0" indent="0">
              <a:spcBef>
                <a:spcPct val="0"/>
              </a:spcBef>
              <a:buSzPct val="25000"/>
              <a:buNone/>
            </a:pPr>
            <a:r>
              <a:rPr lang="en-US" altLang="en-US" sz="1350" dirty="0">
                <a:solidFill>
                  <a:srgbClr val="000090"/>
                </a:solidFill>
                <a:latin typeface="Georgia" pitchFamily="18" charset="0"/>
                <a:ea typeface="Libre Baskerville"/>
                <a:cs typeface="Georgia" pitchFamily="18" charset="0"/>
                <a:sym typeface="Libre Baskerville"/>
              </a:rPr>
              <a:t>16. Use of consultants to the counseling centers/ psychiatrists/psychologists / use of forensic psychiatrists to do evaluations on high risk </a:t>
            </a:r>
            <a:r>
              <a:rPr lang="en-US" altLang="en-US" sz="1350" dirty="0" smtClean="0">
                <a:solidFill>
                  <a:srgbClr val="000090"/>
                </a:solidFill>
                <a:latin typeface="Georgia" pitchFamily="18" charset="0"/>
                <a:ea typeface="Libre Baskerville"/>
                <a:cs typeface="Georgia" pitchFamily="18" charset="0"/>
                <a:sym typeface="Libre Baskerville"/>
              </a:rPr>
              <a:t>students?</a:t>
            </a:r>
          </a:p>
          <a:p>
            <a:pPr marL="0" indent="0">
              <a:spcBef>
                <a:spcPct val="0"/>
              </a:spcBef>
              <a:buSzPct val="25000"/>
              <a:buNone/>
            </a:pPr>
            <a:r>
              <a:rPr lang="en-US" altLang="en-US" sz="1350" dirty="0" smtClean="0">
                <a:solidFill>
                  <a:srgbClr val="000090"/>
                </a:solidFill>
                <a:latin typeface="Georgia" pitchFamily="18" charset="0"/>
                <a:ea typeface="Libre Baskerville"/>
                <a:cs typeface="Georgia" pitchFamily="18" charset="0"/>
                <a:sym typeface="Libre Baskerville"/>
              </a:rPr>
              <a:t>17</a:t>
            </a:r>
            <a:r>
              <a:rPr lang="en-US" altLang="en-US" sz="1350" dirty="0">
                <a:solidFill>
                  <a:srgbClr val="000090"/>
                </a:solidFill>
                <a:latin typeface="Georgia" pitchFamily="18" charset="0"/>
                <a:ea typeface="Libre Baskerville"/>
                <a:cs typeface="Georgia" pitchFamily="18" charset="0"/>
                <a:sym typeface="Libre Baskerville"/>
              </a:rPr>
              <a:t>. </a:t>
            </a:r>
            <a:r>
              <a:rPr lang="en-US" altLang="en-US" sz="1350" dirty="0" smtClean="0">
                <a:solidFill>
                  <a:srgbClr val="000090"/>
                </a:solidFill>
                <a:latin typeface="Georgia" pitchFamily="18" charset="0"/>
                <a:ea typeface="Libre Baskerville"/>
                <a:cs typeface="Georgia" pitchFamily="18" charset="0"/>
                <a:sym typeface="Libre Baskerville"/>
              </a:rPr>
              <a:t>Strategies </a:t>
            </a:r>
            <a:r>
              <a:rPr lang="en-US" altLang="en-US" sz="1350" dirty="0">
                <a:solidFill>
                  <a:srgbClr val="000090"/>
                </a:solidFill>
                <a:latin typeface="Georgia" pitchFamily="18" charset="0"/>
                <a:ea typeface="Libre Baskerville"/>
                <a:cs typeface="Georgia" pitchFamily="18" charset="0"/>
                <a:sym typeface="Libre Baskerville"/>
              </a:rPr>
              <a:t>for post election </a:t>
            </a:r>
            <a:r>
              <a:rPr lang="en-US" altLang="en-US" sz="1350" dirty="0" smtClean="0">
                <a:solidFill>
                  <a:srgbClr val="000090"/>
                </a:solidFill>
                <a:latin typeface="Georgia" pitchFamily="18" charset="0"/>
                <a:ea typeface="Libre Baskerville"/>
                <a:cs typeface="Georgia" pitchFamily="18" charset="0"/>
                <a:sym typeface="Libre Baskerville"/>
              </a:rPr>
              <a:t>fears</a:t>
            </a:r>
            <a:r>
              <a:rPr lang="en-US" altLang="en-US" sz="1350" dirty="0" smtClean="0">
                <a:solidFill>
                  <a:srgbClr val="000090"/>
                </a:solidFill>
                <a:latin typeface="Georgia" pitchFamily="18" charset="0"/>
                <a:ea typeface="Libre Baskerville"/>
                <a:cs typeface="Georgia" pitchFamily="18" charset="0"/>
                <a:sym typeface="Libre Baskerville"/>
              </a:rPr>
              <a:t>?</a:t>
            </a:r>
          </a:p>
          <a:p>
            <a:pPr marL="0" indent="0">
              <a:spcBef>
                <a:spcPct val="0"/>
              </a:spcBef>
              <a:buSzPct val="25000"/>
              <a:buNone/>
            </a:pPr>
            <a:r>
              <a:rPr lang="en-US" altLang="en-US" sz="1350" dirty="0">
                <a:solidFill>
                  <a:srgbClr val="000090"/>
                </a:solidFill>
                <a:latin typeface="Georgia" pitchFamily="18" charset="0"/>
                <a:ea typeface="Libre Baskerville"/>
                <a:cs typeface="Georgia" pitchFamily="18" charset="0"/>
                <a:sym typeface="Libre Baskerville"/>
              </a:rPr>
              <a:t>18. Non-pharmaceutical treatments, i.e. </a:t>
            </a:r>
            <a:r>
              <a:rPr lang="en-US" altLang="en-US" sz="1350" dirty="0" smtClean="0">
                <a:solidFill>
                  <a:srgbClr val="000090"/>
                </a:solidFill>
                <a:latin typeface="Georgia" pitchFamily="18" charset="0"/>
                <a:ea typeface="Libre Baskerville"/>
                <a:cs typeface="Georgia" pitchFamily="18" charset="0"/>
                <a:sym typeface="Libre Baskerville"/>
              </a:rPr>
              <a:t>mind-body/body-mind [efficacy/prevalence of these treatment methods]</a:t>
            </a:r>
          </a:p>
          <a:p>
            <a:pPr marL="0" indent="0">
              <a:spcBef>
                <a:spcPct val="0"/>
              </a:spcBef>
              <a:buSzPct val="25000"/>
              <a:buNone/>
            </a:pPr>
            <a:r>
              <a:rPr lang="en-US" altLang="en-US" sz="1350" dirty="0" smtClean="0">
                <a:solidFill>
                  <a:srgbClr val="000090"/>
                </a:solidFill>
                <a:latin typeface="Georgia" pitchFamily="18" charset="0"/>
                <a:ea typeface="Libre Baskerville"/>
                <a:cs typeface="Georgia" pitchFamily="18" charset="0"/>
                <a:sym typeface="Libre Baskerville"/>
              </a:rPr>
              <a:t>19</a:t>
            </a:r>
            <a:r>
              <a:rPr lang="en-US" altLang="en-US" sz="1350" dirty="0">
                <a:solidFill>
                  <a:srgbClr val="000090"/>
                </a:solidFill>
                <a:latin typeface="Georgia" pitchFamily="18" charset="0"/>
                <a:ea typeface="Libre Baskerville"/>
                <a:cs typeface="Georgia" pitchFamily="18" charset="0"/>
                <a:sym typeface="Libre Baskerville"/>
              </a:rPr>
              <a:t>. I would like to hear about any campus-wide campaigns and messaging they are finding effective related to stigma reduction, increasing utilization of support resources, and encouraging students to reach out to friends they see struggling. </a:t>
            </a:r>
          </a:p>
          <a:p>
            <a:pPr marL="0" indent="0">
              <a:spcBef>
                <a:spcPct val="0"/>
              </a:spcBef>
              <a:buSzPct val="25000"/>
              <a:buNone/>
            </a:pPr>
            <a:endParaRPr lang="en-US" altLang="en-US" sz="1350" dirty="0" smtClean="0">
              <a:solidFill>
                <a:srgbClr val="000090"/>
              </a:solidFill>
              <a:latin typeface="Georgia" pitchFamily="18" charset="0"/>
              <a:ea typeface="Libre Baskerville"/>
              <a:cs typeface="Georgia" pitchFamily="18" charset="0"/>
              <a:sym typeface="Libre Baskerville"/>
            </a:endParaRPr>
          </a:p>
        </p:txBody>
      </p:sp>
    </p:spTree>
    <p:extLst>
      <p:ext uri="{BB962C8B-B14F-4D97-AF65-F5344CB8AC3E}">
        <p14:creationId xmlns:p14="http://schemas.microsoft.com/office/powerpoint/2010/main" val="1979649010"/>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76551" y="582705"/>
            <a:ext cx="10399060" cy="2417670"/>
          </a:xfrm>
          <a:solidFill>
            <a:srgbClr val="FFFFFF"/>
          </a:solidFill>
        </p:spPr>
        <p:txBody>
          <a:bodyPr anchor="ctr">
            <a:noAutofit/>
          </a:bodyPr>
          <a:lstStyle/>
          <a:p>
            <a:pPr marL="0" indent="0">
              <a:spcBef>
                <a:spcPts val="0"/>
              </a:spcBef>
            </a:pPr>
            <a:r>
              <a:rPr lang="en-US" sz="4000" b="1" i="1" dirty="0" smtClean="0">
                <a:solidFill>
                  <a:srgbClr val="000066"/>
                </a:solidFill>
              </a:rPr>
              <a:t>Community College Student </a:t>
            </a:r>
            <a:br>
              <a:rPr lang="en-US" sz="4000" b="1" i="1" dirty="0" smtClean="0">
                <a:solidFill>
                  <a:srgbClr val="000066"/>
                </a:solidFill>
              </a:rPr>
            </a:br>
            <a:r>
              <a:rPr lang="en-US" sz="4000" b="1" i="1" dirty="0" smtClean="0">
                <a:solidFill>
                  <a:srgbClr val="000066"/>
                </a:solidFill>
              </a:rPr>
              <a:t>Mental Health</a:t>
            </a:r>
            <a:endParaRPr lang="en-US" sz="4000" b="1" i="1" dirty="0">
              <a:solidFill>
                <a:srgbClr val="000066"/>
              </a:solidFill>
            </a:endParaRPr>
          </a:p>
        </p:txBody>
      </p:sp>
      <p:sp>
        <p:nvSpPr>
          <p:cNvPr id="3" name="Subtitle 2"/>
          <p:cNvSpPr>
            <a:spLocks noGrp="1"/>
          </p:cNvSpPr>
          <p:nvPr>
            <p:ph type="subTitle" idx="1"/>
          </p:nvPr>
        </p:nvSpPr>
        <p:spPr>
          <a:xfrm>
            <a:off x="836705" y="5035178"/>
            <a:ext cx="10498667" cy="1001058"/>
          </a:xfrm>
          <a:solidFill>
            <a:srgbClr val="FFFFFF"/>
          </a:solidFill>
        </p:spPr>
        <p:txBody>
          <a:bodyPr anchor="ctr">
            <a:noAutofit/>
          </a:bodyPr>
          <a:lstStyle/>
          <a:p>
            <a:pPr marL="0" indent="0" algn="ctr">
              <a:spcBef>
                <a:spcPts val="200"/>
              </a:spcBef>
              <a:buNone/>
            </a:pPr>
            <a:r>
              <a:rPr lang="en-US" sz="2200" b="1" dirty="0" smtClean="0">
                <a:solidFill>
                  <a:srgbClr val="000066"/>
                </a:solidFill>
              </a:rPr>
              <a:t>The Healthy Minds Network Webinar Series </a:t>
            </a:r>
          </a:p>
          <a:p>
            <a:pPr marL="0" indent="0" algn="ctr">
              <a:spcBef>
                <a:spcPts val="200"/>
              </a:spcBef>
              <a:buNone/>
            </a:pPr>
            <a:r>
              <a:rPr lang="en-US" sz="2200" dirty="0" smtClean="0">
                <a:solidFill>
                  <a:srgbClr val="000066"/>
                </a:solidFill>
              </a:rPr>
              <a:t>Session #18, December 2016</a:t>
            </a:r>
          </a:p>
        </p:txBody>
      </p:sp>
      <p:pic>
        <p:nvPicPr>
          <p:cNvPr id="6" name="Picture Placeholder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792576" y="3207308"/>
            <a:ext cx="2606437" cy="1828800"/>
          </a:xfrm>
          <a:prstGeom prst="rect">
            <a:avLst/>
          </a:prstGeom>
        </p:spPr>
      </p:pic>
    </p:spTree>
    <p:extLst>
      <p:ext uri="{BB962C8B-B14F-4D97-AF65-F5344CB8AC3E}">
        <p14:creationId xmlns:p14="http://schemas.microsoft.com/office/powerpoint/2010/main" val="314103545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mp:transition xmlns:mp="http://schemas.microsoft.com/office/mac/powerpoint/2008/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hape 743"/>
          <p:cNvSpPr>
            <a:spLocks noGrp="1"/>
          </p:cNvSpPr>
          <p:nvPr>
            <p:ph type="title"/>
          </p:nvPr>
        </p:nvSpPr>
        <p:spPr>
          <a:xfrm>
            <a:off x="606942" y="541874"/>
            <a:ext cx="10972800" cy="1121833"/>
          </a:xfrm>
        </p:spPr>
        <p:txBody>
          <a:bodyPr lIns="91425" tIns="45700" rIns="91425" bIns="91425"/>
          <a:lstStyle/>
          <a:p>
            <a:pPr>
              <a:buSzPct val="25000"/>
            </a:pPr>
            <a:r>
              <a:rPr lang="en-US" altLang="en-US" sz="4000" b="1" dirty="0" smtClean="0">
                <a:solidFill>
                  <a:srgbClr val="000099"/>
                </a:solidFill>
                <a:latin typeface="Georgia" pitchFamily="18" charset="0"/>
                <a:ea typeface="Source Sans Pro"/>
                <a:cs typeface="Georgia" pitchFamily="18" charset="0"/>
                <a:sym typeface="Source Sans Pro"/>
              </a:rPr>
              <a:t>Thank You!</a:t>
            </a:r>
          </a:p>
        </p:txBody>
      </p:sp>
      <p:sp>
        <p:nvSpPr>
          <p:cNvPr id="744" name="Shape 744"/>
          <p:cNvSpPr txBox="1">
            <a:spLocks noGrp="1"/>
          </p:cNvSpPr>
          <p:nvPr>
            <p:ph idx="1"/>
          </p:nvPr>
        </p:nvSpPr>
        <p:spPr>
          <a:xfrm>
            <a:off x="524939" y="1727200"/>
            <a:ext cx="11231033" cy="4813302"/>
          </a:xfrm>
          <a:solidFill>
            <a:srgbClr val="FFFFFF"/>
          </a:solidFill>
        </p:spPr>
        <p:txBody>
          <a:bodyPr lIns="91425" tIns="45700" rIns="91425" bIns="45700" rtlCol="0" anchor="t">
            <a:noAutofit/>
          </a:bodyPr>
          <a:lstStyle/>
          <a:p>
            <a:pPr marL="0" indent="0" algn="ctr" fontAlgn="auto">
              <a:spcBef>
                <a:spcPts val="1500"/>
              </a:spcBef>
              <a:spcAft>
                <a:spcPts val="0"/>
              </a:spcAft>
              <a:buClr>
                <a:schemeClr val="accent1"/>
              </a:buClr>
              <a:buSzPct val="25000"/>
              <a:buFont typeface="Noto Symbol"/>
              <a:buNone/>
              <a:defRPr/>
            </a:pPr>
            <a:r>
              <a:rPr lang="en-US" sz="2200" b="1" dirty="0" smtClean="0">
                <a:solidFill>
                  <a:srgbClr val="000099"/>
                </a:solidFill>
                <a:latin typeface="Georgia" panose="02040502050405020303" pitchFamily="18" charset="0"/>
                <a:ea typeface="Libre Baskerville"/>
                <a:cs typeface="Georgia"/>
                <a:sym typeface="Libre Baskerville"/>
              </a:rPr>
              <a:t>Today’s webinar slides will be available on the </a:t>
            </a:r>
            <a:r>
              <a:rPr lang="en-US" sz="2200" b="1" dirty="0">
                <a:solidFill>
                  <a:srgbClr val="000099"/>
                </a:solidFill>
                <a:latin typeface="Georgia" panose="02040502050405020303" pitchFamily="18" charset="0"/>
                <a:ea typeface="Libre Baskerville"/>
                <a:cs typeface="Georgia"/>
                <a:sym typeface="Libre Baskerville"/>
              </a:rPr>
              <a:t>HMN website: </a:t>
            </a:r>
            <a:r>
              <a:rPr lang="en-US" sz="2200" dirty="0" err="1" smtClean="0">
                <a:solidFill>
                  <a:srgbClr val="000099"/>
                </a:solidFill>
                <a:latin typeface="Georgia" panose="02040502050405020303" pitchFamily="18" charset="0"/>
                <a:ea typeface="Libre Baskerville"/>
                <a:cs typeface="Georgia"/>
                <a:sym typeface="Libre Baskerville"/>
              </a:rPr>
              <a:t>www.healthymindsnetwork.org</a:t>
            </a:r>
            <a:r>
              <a:rPr lang="en-US" sz="2200" dirty="0">
                <a:solidFill>
                  <a:srgbClr val="000099"/>
                </a:solidFill>
                <a:latin typeface="Georgia" panose="02040502050405020303" pitchFamily="18" charset="0"/>
                <a:ea typeface="Libre Baskerville"/>
                <a:cs typeface="Georgia"/>
                <a:sym typeface="Libre Baskerville"/>
              </a:rPr>
              <a:t>/events/webinar-</a:t>
            </a:r>
            <a:r>
              <a:rPr lang="en-US" sz="2200" dirty="0" smtClean="0">
                <a:solidFill>
                  <a:srgbClr val="000099"/>
                </a:solidFill>
                <a:latin typeface="Georgia" panose="02040502050405020303" pitchFamily="18" charset="0"/>
                <a:ea typeface="Libre Baskerville"/>
                <a:cs typeface="Georgia"/>
                <a:sym typeface="Libre Baskerville"/>
              </a:rPr>
              <a:t>series</a:t>
            </a:r>
            <a:endParaRPr lang="en-US" sz="2200" b="1" dirty="0" smtClean="0">
              <a:solidFill>
                <a:srgbClr val="000099"/>
              </a:solidFill>
              <a:latin typeface="Georgia" panose="02040502050405020303" pitchFamily="18" charset="0"/>
              <a:ea typeface="Libre Baskerville"/>
              <a:cs typeface="Georgia"/>
              <a:sym typeface="Libre Baskerville"/>
            </a:endParaRPr>
          </a:p>
          <a:p>
            <a:pPr marL="0" indent="0" algn="ctr" fontAlgn="auto">
              <a:spcBef>
                <a:spcPts val="1500"/>
              </a:spcBef>
              <a:spcAft>
                <a:spcPts val="0"/>
              </a:spcAft>
              <a:buClr>
                <a:schemeClr val="accent1"/>
              </a:buClr>
              <a:buSzPct val="25000"/>
              <a:buFont typeface="Noto Symbol"/>
              <a:buNone/>
              <a:defRPr/>
            </a:pPr>
            <a:endParaRPr lang="en-US" sz="2200" b="1" dirty="0" smtClean="0">
              <a:solidFill>
                <a:srgbClr val="000099"/>
              </a:solidFill>
              <a:latin typeface="Georgia"/>
              <a:ea typeface="Libre Baskerville"/>
              <a:cs typeface="Georgia"/>
              <a:sym typeface="Libre Baskerville"/>
            </a:endParaRPr>
          </a:p>
          <a:p>
            <a:pPr marL="0" indent="0" algn="ctr" fontAlgn="auto">
              <a:spcBef>
                <a:spcPts val="1500"/>
              </a:spcBef>
              <a:spcAft>
                <a:spcPts val="0"/>
              </a:spcAft>
              <a:buClr>
                <a:schemeClr val="accent1"/>
              </a:buClr>
              <a:buSzPct val="25000"/>
              <a:buFont typeface="Noto Symbol"/>
              <a:buNone/>
              <a:defRPr/>
            </a:pPr>
            <a:r>
              <a:rPr lang="en-US" sz="2200" b="1" dirty="0" smtClean="0">
                <a:solidFill>
                  <a:srgbClr val="000099"/>
                </a:solidFill>
                <a:latin typeface="Georgia"/>
                <a:ea typeface="Libre Baskerville"/>
                <a:cs typeface="Georgia"/>
                <a:sym typeface="Libre Baskerville"/>
              </a:rPr>
              <a:t>Sara </a:t>
            </a:r>
            <a:r>
              <a:rPr lang="en-US" sz="2200" b="1" dirty="0" err="1" smtClean="0">
                <a:solidFill>
                  <a:srgbClr val="000099"/>
                </a:solidFill>
                <a:latin typeface="Georgia"/>
                <a:ea typeface="Libre Baskerville"/>
                <a:cs typeface="Georgia"/>
                <a:sym typeface="Libre Baskerville"/>
              </a:rPr>
              <a:t>Goldrick-Rab</a:t>
            </a:r>
            <a:r>
              <a:rPr lang="en-US" sz="2200" b="1" dirty="0" smtClean="0">
                <a:solidFill>
                  <a:srgbClr val="000099"/>
                </a:solidFill>
                <a:latin typeface="Georgia"/>
                <a:ea typeface="Libre Baskerville"/>
                <a:cs typeface="Georgia"/>
                <a:sym typeface="Libre Baskerville"/>
              </a:rPr>
              <a:t>: </a:t>
            </a:r>
            <a:r>
              <a:rPr lang="en-US" sz="2200" dirty="0" err="1" smtClean="0">
                <a:solidFill>
                  <a:srgbClr val="000099"/>
                </a:solidFill>
                <a:latin typeface="Georgia"/>
                <a:ea typeface="Libre Baskerville"/>
                <a:cs typeface="Georgia"/>
                <a:sym typeface="Libre Baskerville"/>
              </a:rPr>
              <a:t>SGR@temple.edu</a:t>
            </a:r>
            <a:endParaRPr lang="en-US" sz="2200" dirty="0" smtClean="0">
              <a:solidFill>
                <a:srgbClr val="000099"/>
              </a:solidFill>
              <a:latin typeface="Georgia" panose="02040502050405020303" pitchFamily="18" charset="0"/>
            </a:endParaRPr>
          </a:p>
          <a:p>
            <a:pPr marL="0" indent="0" algn="ctr" fontAlgn="auto">
              <a:spcBef>
                <a:spcPts val="1500"/>
              </a:spcBef>
              <a:spcAft>
                <a:spcPts val="0"/>
              </a:spcAft>
              <a:buClr>
                <a:schemeClr val="accent1"/>
              </a:buClr>
              <a:buSzPct val="25000"/>
              <a:buFont typeface="Noto Symbol"/>
              <a:buNone/>
              <a:defRPr/>
            </a:pPr>
            <a:endParaRPr lang="en-US" sz="2200" dirty="0" smtClean="0">
              <a:solidFill>
                <a:srgbClr val="000099"/>
              </a:solidFill>
              <a:latin typeface="Georgia"/>
              <a:ea typeface="Libre Baskerville"/>
              <a:cs typeface="Georgia"/>
              <a:sym typeface="Libre Baskerville"/>
            </a:endParaRPr>
          </a:p>
          <a:p>
            <a:pPr marL="0" indent="0" fontAlgn="auto">
              <a:spcBef>
                <a:spcPts val="1500"/>
              </a:spcBef>
              <a:spcAft>
                <a:spcPts val="0"/>
              </a:spcAft>
              <a:buClr>
                <a:schemeClr val="accent1"/>
              </a:buClr>
              <a:buSzPct val="25000"/>
              <a:buFont typeface="Noto Symbol"/>
              <a:buNone/>
              <a:defRPr/>
            </a:pPr>
            <a:endParaRPr lang="en-US" sz="2200" dirty="0" smtClean="0">
              <a:solidFill>
                <a:srgbClr val="000099"/>
              </a:solidFill>
              <a:latin typeface="Georgia"/>
              <a:ea typeface="Libre Baskerville"/>
              <a:cs typeface="Georgia"/>
              <a:sym typeface="Libre Baskerville"/>
            </a:endParaRPr>
          </a:p>
          <a:p>
            <a:pPr marL="0" indent="0" fontAlgn="auto">
              <a:spcBef>
                <a:spcPts val="1500"/>
              </a:spcBef>
              <a:spcAft>
                <a:spcPts val="0"/>
              </a:spcAft>
              <a:buClr>
                <a:schemeClr val="accent1"/>
              </a:buClr>
              <a:buSzPct val="25000"/>
              <a:buFont typeface="Noto Symbol"/>
              <a:buNone/>
              <a:defRPr/>
            </a:pPr>
            <a:endParaRPr lang="en-US" sz="2200" dirty="0">
              <a:solidFill>
                <a:srgbClr val="000099"/>
              </a:solidFill>
              <a:latin typeface="Georgia"/>
              <a:ea typeface="Libre Baskerville"/>
              <a:cs typeface="Georgia"/>
              <a:sym typeface="Libre Baskerville"/>
            </a:endParaRPr>
          </a:p>
          <a:p>
            <a:pPr marL="0" indent="0" fontAlgn="auto">
              <a:spcBef>
                <a:spcPts val="1500"/>
              </a:spcBef>
              <a:spcAft>
                <a:spcPts val="0"/>
              </a:spcAft>
              <a:buClr>
                <a:schemeClr val="accent1"/>
              </a:buClr>
              <a:buSzPct val="25000"/>
              <a:buFont typeface="Noto Symbol"/>
              <a:buNone/>
              <a:defRPr/>
            </a:pPr>
            <a:endParaRPr lang="en-US" sz="2200" dirty="0" smtClean="0">
              <a:solidFill>
                <a:srgbClr val="000099"/>
              </a:solidFill>
              <a:latin typeface="Georgia"/>
              <a:ea typeface="Libre Baskerville"/>
              <a:cs typeface="Georgia"/>
              <a:sym typeface="Libre Baskerville"/>
            </a:endParaRPr>
          </a:p>
          <a:p>
            <a:pPr marL="0" indent="0" algn="ctr" fontAlgn="auto">
              <a:spcBef>
                <a:spcPts val="1500"/>
              </a:spcBef>
              <a:spcAft>
                <a:spcPts val="0"/>
              </a:spcAft>
              <a:buClr>
                <a:schemeClr val="accent1"/>
              </a:buClr>
              <a:buSzPct val="25000"/>
              <a:buFont typeface="Noto Symbol"/>
              <a:buNone/>
              <a:defRPr/>
            </a:pPr>
            <a:r>
              <a:rPr lang="en-US" sz="2200" b="1" dirty="0" smtClean="0">
                <a:solidFill>
                  <a:srgbClr val="000099"/>
                </a:solidFill>
                <a:latin typeface="Georgia"/>
                <a:ea typeface="Libre Baskerville"/>
                <a:cs typeface="Georgia"/>
                <a:sym typeface="Libre Baskerville"/>
              </a:rPr>
              <a:t>Healthy </a:t>
            </a:r>
            <a:r>
              <a:rPr lang="en-US" sz="2200" b="1" dirty="0">
                <a:solidFill>
                  <a:srgbClr val="000099"/>
                </a:solidFill>
                <a:latin typeface="Georgia"/>
                <a:ea typeface="Libre Baskerville"/>
                <a:cs typeface="Georgia"/>
                <a:sym typeface="Libre Baskerville"/>
              </a:rPr>
              <a:t>Minds </a:t>
            </a:r>
            <a:r>
              <a:rPr lang="en-US" sz="2200" b="1" dirty="0" smtClean="0">
                <a:solidFill>
                  <a:srgbClr val="000099"/>
                </a:solidFill>
                <a:latin typeface="Georgia"/>
                <a:ea typeface="Libre Baskerville"/>
                <a:cs typeface="Georgia"/>
                <a:sym typeface="Libre Baskerville"/>
              </a:rPr>
              <a:t>Network:</a:t>
            </a:r>
          </a:p>
          <a:p>
            <a:pPr marL="0" indent="0" algn="ctr" fontAlgn="auto">
              <a:spcBef>
                <a:spcPts val="1500"/>
              </a:spcBef>
              <a:spcAft>
                <a:spcPts val="0"/>
              </a:spcAft>
              <a:buClr>
                <a:schemeClr val="accent1"/>
              </a:buClr>
              <a:buSzPct val="25000"/>
              <a:buFont typeface="Noto Symbol"/>
              <a:buNone/>
              <a:defRPr/>
            </a:pPr>
            <a:r>
              <a:rPr lang="en-US" sz="2200" dirty="0" err="1" smtClean="0">
                <a:solidFill>
                  <a:srgbClr val="000099"/>
                </a:solidFill>
                <a:latin typeface="Georgia"/>
                <a:ea typeface="Libre Baskerville"/>
                <a:cs typeface="Georgia"/>
                <a:sym typeface="Libre Baskerville"/>
              </a:rPr>
              <a:t>www.healthymindsnetwork.org</a:t>
            </a:r>
            <a:r>
              <a:rPr lang="en-US" sz="2200" dirty="0" smtClean="0">
                <a:solidFill>
                  <a:srgbClr val="000099"/>
                </a:solidFill>
                <a:latin typeface="Georgia"/>
                <a:ea typeface="Libre Baskerville"/>
                <a:cs typeface="Georgia"/>
                <a:sym typeface="Libre Baskerville"/>
              </a:rPr>
              <a:t> | </a:t>
            </a:r>
            <a:r>
              <a:rPr lang="en-US" sz="2200" dirty="0" err="1" smtClean="0">
                <a:solidFill>
                  <a:srgbClr val="000099"/>
                </a:solidFill>
                <a:latin typeface="Georgia"/>
                <a:ea typeface="Libre Baskerville"/>
                <a:cs typeface="Georgia"/>
                <a:sym typeface="Libre Baskerville"/>
              </a:rPr>
              <a:t>healthyminds@umich.edu</a:t>
            </a:r>
            <a:endParaRPr lang="en-US" sz="2200" dirty="0" smtClean="0">
              <a:solidFill>
                <a:srgbClr val="000099"/>
              </a:solidFill>
              <a:latin typeface="Georgia"/>
              <a:ea typeface="Libre Baskerville"/>
              <a:cs typeface="Georgia"/>
              <a:sym typeface="Libre Baskerville"/>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665804" y="3625039"/>
            <a:ext cx="2855077" cy="1814288"/>
          </a:xfrm>
          <a:prstGeom prst="rect">
            <a:avLst/>
          </a:prstGeom>
        </p:spPr>
      </p:pic>
    </p:spTree>
    <p:extLst>
      <p:ext uri="{BB962C8B-B14F-4D97-AF65-F5344CB8AC3E}">
        <p14:creationId xmlns:p14="http://schemas.microsoft.com/office/powerpoint/2010/main" val="1405674499"/>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1" y="227545"/>
            <a:ext cx="11424355" cy="1337733"/>
          </a:xfrm>
        </p:spPr>
        <p:txBody>
          <a:bodyPr>
            <a:noAutofit/>
          </a:bodyPr>
          <a:lstStyle/>
          <a:p>
            <a:r>
              <a:rPr lang="en-US" sz="4000" b="1" dirty="0" smtClean="0">
                <a:solidFill>
                  <a:srgbClr val="000066"/>
                </a:solidFill>
              </a:rPr>
              <a:t>Welcome and About </a:t>
            </a:r>
            <a:br>
              <a:rPr lang="en-US" sz="4000" b="1" dirty="0" smtClean="0">
                <a:solidFill>
                  <a:srgbClr val="000066"/>
                </a:solidFill>
              </a:rPr>
            </a:br>
            <a:r>
              <a:rPr lang="en-US" sz="4000" b="1" dirty="0" smtClean="0">
                <a:solidFill>
                  <a:srgbClr val="000066"/>
                </a:solidFill>
              </a:rPr>
              <a:t>The Healthy Minds Network</a:t>
            </a:r>
            <a:endParaRPr lang="en-US" sz="4000" b="1" dirty="0">
              <a:solidFill>
                <a:srgbClr val="000066"/>
              </a:solidFill>
            </a:endParaRPr>
          </a:p>
        </p:txBody>
      </p:sp>
      <p:sp>
        <p:nvSpPr>
          <p:cNvPr id="3" name="Content Placeholder 2"/>
          <p:cNvSpPr>
            <a:spLocks noGrp="1"/>
          </p:cNvSpPr>
          <p:nvPr>
            <p:ph idx="1"/>
          </p:nvPr>
        </p:nvSpPr>
        <p:spPr>
          <a:xfrm>
            <a:off x="406401" y="1793881"/>
            <a:ext cx="11424355" cy="4562475"/>
          </a:xfrm>
        </p:spPr>
        <p:txBody>
          <a:bodyPr anchor="t">
            <a:noAutofit/>
          </a:bodyPr>
          <a:lstStyle/>
          <a:p>
            <a:pPr marL="0" indent="0">
              <a:spcBef>
                <a:spcPts val="1000"/>
              </a:spcBef>
              <a:buNone/>
            </a:pPr>
            <a:r>
              <a:rPr lang="en-US" sz="2200" b="1" dirty="0" smtClean="0">
                <a:solidFill>
                  <a:srgbClr val="000066"/>
                </a:solidFill>
              </a:rPr>
              <a:t>The </a:t>
            </a:r>
            <a:r>
              <a:rPr lang="en-US" sz="2200" b="1" dirty="0">
                <a:solidFill>
                  <a:srgbClr val="000066"/>
                </a:solidFill>
              </a:rPr>
              <a:t>Healthy Minds Network </a:t>
            </a:r>
          </a:p>
          <a:p>
            <a:pPr marL="0" indent="0">
              <a:spcBef>
                <a:spcPts val="1000"/>
              </a:spcBef>
              <a:buNone/>
            </a:pPr>
            <a:r>
              <a:rPr lang="en-US" sz="2200" dirty="0" smtClean="0">
                <a:solidFill>
                  <a:srgbClr val="000066"/>
                </a:solidFill>
              </a:rPr>
              <a:t>Research-to-practice network based at University of Michigan</a:t>
            </a:r>
          </a:p>
          <a:p>
            <a:pPr marL="0" indent="0">
              <a:spcBef>
                <a:spcPts val="1000"/>
              </a:spcBef>
              <a:buNone/>
            </a:pPr>
            <a:r>
              <a:rPr lang="en-US" sz="2200" dirty="0" smtClean="0">
                <a:solidFill>
                  <a:srgbClr val="000066"/>
                </a:solidFill>
              </a:rPr>
              <a:t>Public </a:t>
            </a:r>
            <a:r>
              <a:rPr lang="en-US" sz="2200" dirty="0">
                <a:solidFill>
                  <a:srgbClr val="000066"/>
                </a:solidFill>
              </a:rPr>
              <a:t>health approach to mental health among young </a:t>
            </a:r>
            <a:r>
              <a:rPr lang="en-US" sz="2200" dirty="0" smtClean="0">
                <a:solidFill>
                  <a:srgbClr val="000066"/>
                </a:solidFill>
              </a:rPr>
              <a:t>people</a:t>
            </a:r>
          </a:p>
          <a:p>
            <a:pPr marL="0" indent="0">
              <a:spcBef>
                <a:spcPts val="1000"/>
              </a:spcBef>
              <a:buNone/>
            </a:pPr>
            <a:r>
              <a:rPr lang="en-US" sz="2200" b="1" dirty="0" smtClean="0">
                <a:solidFill>
                  <a:srgbClr val="000066"/>
                </a:solidFill>
              </a:rPr>
              <a:t>HMN Research-to-Practice Objectives:</a:t>
            </a:r>
            <a:endParaRPr lang="en-US" sz="2200" b="1" dirty="0">
              <a:solidFill>
                <a:srgbClr val="000066"/>
              </a:solidFill>
            </a:endParaRPr>
          </a:p>
          <a:p>
            <a:pPr marL="693738" lvl="3" indent="0">
              <a:spcBef>
                <a:spcPts val="1000"/>
              </a:spcBef>
              <a:buNone/>
            </a:pPr>
            <a:r>
              <a:rPr lang="en-US" sz="2200" dirty="0">
                <a:solidFill>
                  <a:srgbClr val="000066"/>
                </a:solidFill>
              </a:rPr>
              <a:t>(1) </a:t>
            </a:r>
            <a:r>
              <a:rPr lang="en-US" sz="2200" dirty="0" smtClean="0">
                <a:solidFill>
                  <a:srgbClr val="000066"/>
                </a:solidFill>
              </a:rPr>
              <a:t>produce </a:t>
            </a:r>
            <a:r>
              <a:rPr lang="en-US" sz="2200" dirty="0">
                <a:solidFill>
                  <a:srgbClr val="000066"/>
                </a:solidFill>
              </a:rPr>
              <a:t>knowledge (</a:t>
            </a:r>
            <a:r>
              <a:rPr lang="en-US" sz="2200" i="1" dirty="0">
                <a:solidFill>
                  <a:srgbClr val="000066"/>
                </a:solidFill>
              </a:rPr>
              <a:t>research</a:t>
            </a:r>
            <a:r>
              <a:rPr lang="en-US" sz="2200" dirty="0">
                <a:solidFill>
                  <a:srgbClr val="000066"/>
                </a:solidFill>
              </a:rPr>
              <a:t>)</a:t>
            </a:r>
          </a:p>
          <a:p>
            <a:pPr marL="693738" lvl="3" indent="0">
              <a:spcBef>
                <a:spcPts val="1000"/>
              </a:spcBef>
              <a:buNone/>
            </a:pPr>
            <a:r>
              <a:rPr lang="en-US" sz="2200" dirty="0">
                <a:solidFill>
                  <a:srgbClr val="000066"/>
                </a:solidFill>
              </a:rPr>
              <a:t>(2) </a:t>
            </a:r>
            <a:r>
              <a:rPr lang="en-US" sz="2200" dirty="0" smtClean="0">
                <a:solidFill>
                  <a:srgbClr val="000066"/>
                </a:solidFill>
              </a:rPr>
              <a:t>distribute </a:t>
            </a:r>
            <a:r>
              <a:rPr lang="en-US" sz="2200" dirty="0">
                <a:solidFill>
                  <a:srgbClr val="000066"/>
                </a:solidFill>
              </a:rPr>
              <a:t>knowledge (</a:t>
            </a:r>
            <a:r>
              <a:rPr lang="en-US" sz="2200" i="1" dirty="0">
                <a:solidFill>
                  <a:srgbClr val="000066"/>
                </a:solidFill>
              </a:rPr>
              <a:t>dissemination</a:t>
            </a:r>
            <a:r>
              <a:rPr lang="en-US" sz="2200" dirty="0">
                <a:solidFill>
                  <a:srgbClr val="000066"/>
                </a:solidFill>
              </a:rPr>
              <a:t>)</a:t>
            </a:r>
          </a:p>
          <a:p>
            <a:pPr marL="693738" lvl="3" indent="0">
              <a:spcBef>
                <a:spcPts val="1000"/>
              </a:spcBef>
              <a:buNone/>
            </a:pPr>
            <a:r>
              <a:rPr lang="en-US" sz="2200" dirty="0">
                <a:solidFill>
                  <a:srgbClr val="000066"/>
                </a:solidFill>
              </a:rPr>
              <a:t>(3) u</a:t>
            </a:r>
            <a:r>
              <a:rPr lang="en-US" sz="2200" dirty="0" smtClean="0">
                <a:solidFill>
                  <a:srgbClr val="000066"/>
                </a:solidFill>
              </a:rPr>
              <a:t>se knowledge (</a:t>
            </a:r>
            <a:r>
              <a:rPr lang="en-US" sz="2200" i="1" dirty="0" smtClean="0">
                <a:solidFill>
                  <a:srgbClr val="000066"/>
                </a:solidFill>
              </a:rPr>
              <a:t>practice</a:t>
            </a:r>
            <a:r>
              <a:rPr lang="en-US" sz="2200" dirty="0" smtClean="0">
                <a:solidFill>
                  <a:srgbClr val="000066"/>
                </a:solidFill>
              </a:rPr>
              <a:t>)</a:t>
            </a:r>
            <a:endParaRPr lang="en-US" sz="2200" dirty="0">
              <a:solidFill>
                <a:srgbClr val="000066"/>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F8F8F8">
                    <a:lumMod val="60000"/>
                    <a:lumOff val="40000"/>
                  </a:srgbClr>
                </a:solidFill>
              </a:rPr>
              <a:pPr/>
              <a:t>3</a:t>
            </a:fld>
            <a:endParaRPr lang="en-US">
              <a:solidFill>
                <a:srgbClr val="F8F8F8">
                  <a:lumMod val="60000"/>
                  <a:lumOff val="40000"/>
                </a:srgbClr>
              </a:solidFill>
            </a:endParaRPr>
          </a:p>
        </p:txBody>
      </p:sp>
      <p:pic>
        <p:nvPicPr>
          <p:cNvPr id="5" name="Picture 4" descr="Research-to-Practic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297333" y="3429000"/>
            <a:ext cx="3386667" cy="2286000"/>
          </a:xfrm>
          <a:prstGeom prst="rect">
            <a:avLst/>
          </a:prstGeom>
        </p:spPr>
      </p:pic>
    </p:spTree>
    <p:extLst>
      <p:ext uri="{BB962C8B-B14F-4D97-AF65-F5344CB8AC3E}">
        <p14:creationId xmlns:p14="http://schemas.microsoft.com/office/powerpoint/2010/main" val="252397929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mp:transition xmlns:mp="http://schemas.microsoft.com/office/mac/powerpoint/2008/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hape 129"/>
          <p:cNvSpPr>
            <a:spLocks noGrp="1"/>
          </p:cNvSpPr>
          <p:nvPr>
            <p:ph type="title"/>
          </p:nvPr>
        </p:nvSpPr>
        <p:spPr/>
        <p:txBody>
          <a:bodyPr lIns="91425" tIns="45700" rIns="91425" bIns="91425"/>
          <a:lstStyle/>
          <a:p>
            <a:pPr>
              <a:buSzPct val="25000"/>
            </a:pPr>
            <a:r>
              <a:rPr lang="en-US" altLang="en-US" sz="4000" b="1" dirty="0" smtClean="0">
                <a:solidFill>
                  <a:srgbClr val="000066"/>
                </a:solidFill>
                <a:latin typeface="Georgia" pitchFamily="18" charset="0"/>
                <a:ea typeface="Source Sans Pro"/>
                <a:cs typeface="Georgia" pitchFamily="18" charset="0"/>
                <a:sym typeface="Source Sans Pro"/>
              </a:rPr>
              <a:t>HMN Announcements</a:t>
            </a:r>
          </a:p>
        </p:txBody>
      </p:sp>
      <p:sp>
        <p:nvSpPr>
          <p:cNvPr id="5123" name="Shape 130"/>
          <p:cNvSpPr>
            <a:spLocks noGrp="1"/>
          </p:cNvSpPr>
          <p:nvPr>
            <p:ph idx="1"/>
          </p:nvPr>
        </p:nvSpPr>
        <p:spPr>
          <a:xfrm>
            <a:off x="304800" y="1803415"/>
            <a:ext cx="11582400" cy="4663017"/>
          </a:xfrm>
        </p:spPr>
        <p:txBody>
          <a:bodyPr lIns="91425" tIns="45700" rIns="91425" bIns="45700">
            <a:normAutofit/>
          </a:bodyPr>
          <a:lstStyle/>
          <a:p>
            <a:pPr marL="274320" indent="-274320">
              <a:spcBef>
                <a:spcPts val="1600"/>
              </a:spcBef>
              <a:buClr>
                <a:srgbClr val="000066"/>
              </a:buClr>
              <a:buSzPct val="85000"/>
              <a:buFont typeface="Wingdings" charset="2"/>
              <a:buChar char="§"/>
            </a:pPr>
            <a:r>
              <a:rPr lang="en-US" altLang="en-US" sz="2200" b="1" dirty="0">
                <a:solidFill>
                  <a:srgbClr val="000066"/>
                </a:solidFill>
                <a:latin typeface="Georgia" pitchFamily="18" charset="0"/>
                <a:ea typeface="Libre Baskerville"/>
                <a:cs typeface="Georgia" pitchFamily="18" charset="0"/>
                <a:sym typeface="Libre Baskerville"/>
              </a:rPr>
              <a:t>Research Symposium</a:t>
            </a:r>
          </a:p>
          <a:p>
            <a:pPr marL="510858" lvl="1" indent="-274320">
              <a:spcBef>
                <a:spcPts val="1600"/>
              </a:spcBef>
              <a:buClr>
                <a:srgbClr val="000066"/>
              </a:buClr>
              <a:buSzPct val="85000"/>
              <a:buFont typeface="Wingdings" charset="2"/>
              <a:buChar char="§"/>
            </a:pPr>
            <a:r>
              <a:rPr lang="en-US" altLang="en-US" dirty="0">
                <a:solidFill>
                  <a:srgbClr val="000066"/>
                </a:solidFill>
                <a:latin typeface="Georgia" pitchFamily="18" charset="0"/>
                <a:ea typeface="Libre Baskerville"/>
                <a:cs typeface="Georgia" pitchFamily="18" charset="0"/>
                <a:sym typeface="Libre Baskerville"/>
              </a:rPr>
              <a:t>March 19-20, 2017</a:t>
            </a:r>
          </a:p>
          <a:p>
            <a:pPr marL="510858" lvl="1" indent="-274320">
              <a:spcBef>
                <a:spcPts val="1600"/>
              </a:spcBef>
              <a:buClr>
                <a:srgbClr val="000066"/>
              </a:buClr>
              <a:buSzPct val="85000"/>
              <a:buFont typeface="Wingdings" charset="2"/>
              <a:buChar char="§"/>
            </a:pPr>
            <a:r>
              <a:rPr lang="en-US" altLang="en-US" dirty="0">
                <a:solidFill>
                  <a:srgbClr val="000066"/>
                </a:solidFill>
                <a:latin typeface="Georgia" pitchFamily="18" charset="0"/>
                <a:ea typeface="Libre Baskerville"/>
                <a:cs typeface="Georgia" pitchFamily="18" charset="0"/>
                <a:sym typeface="Libre Baskerville"/>
              </a:rPr>
              <a:t>Depression on College Campuses Conference (March 20-21, 2017</a:t>
            </a:r>
            <a:r>
              <a:rPr lang="en-US" altLang="en-US" dirty="0" smtClean="0">
                <a:solidFill>
                  <a:srgbClr val="000066"/>
                </a:solidFill>
                <a:latin typeface="Georgia" pitchFamily="18" charset="0"/>
                <a:ea typeface="Libre Baskerville"/>
                <a:cs typeface="Georgia" pitchFamily="18" charset="0"/>
                <a:sym typeface="Libre Baskerville"/>
              </a:rPr>
              <a:t>)</a:t>
            </a:r>
          </a:p>
          <a:p>
            <a:pPr marL="510858" lvl="1" indent="-274320">
              <a:spcBef>
                <a:spcPts val="1600"/>
              </a:spcBef>
              <a:buClr>
                <a:srgbClr val="000066"/>
              </a:buClr>
              <a:buSzPct val="85000"/>
              <a:buFont typeface="Wingdings" charset="2"/>
              <a:buChar char="§"/>
            </a:pPr>
            <a:r>
              <a:rPr lang="en-US" altLang="en-US" dirty="0" smtClean="0">
                <a:solidFill>
                  <a:srgbClr val="000066"/>
                </a:solidFill>
                <a:latin typeface="Georgia" pitchFamily="18" charset="0"/>
                <a:ea typeface="Libre Baskerville"/>
                <a:cs typeface="Georgia" pitchFamily="18" charset="0"/>
                <a:sym typeface="Libre Baskerville"/>
              </a:rPr>
              <a:t>Enrolling schools in HMS for winter/spring 2017</a:t>
            </a:r>
          </a:p>
          <a:p>
            <a:pPr marL="510858" lvl="1" indent="-274320">
              <a:spcBef>
                <a:spcPts val="1600"/>
              </a:spcBef>
              <a:buClr>
                <a:srgbClr val="000066"/>
              </a:buClr>
              <a:buSzPct val="85000"/>
              <a:buFont typeface="Wingdings" charset="2"/>
              <a:buChar char="§"/>
            </a:pPr>
            <a:endParaRPr lang="en-US" altLang="en-US" sz="2200" dirty="0" smtClean="0">
              <a:solidFill>
                <a:srgbClr val="00B050"/>
              </a:solidFill>
              <a:latin typeface="Georgia" pitchFamily="18" charset="0"/>
              <a:ea typeface="Libre Baskerville"/>
              <a:cs typeface="Georgia" pitchFamily="18" charset="0"/>
              <a:sym typeface="Libre Baskerville"/>
            </a:endParaRPr>
          </a:p>
        </p:txBody>
      </p:sp>
    </p:spTree>
    <p:extLst>
      <p:ext uri="{BB962C8B-B14F-4D97-AF65-F5344CB8AC3E}">
        <p14:creationId xmlns:p14="http://schemas.microsoft.com/office/powerpoint/2010/main" val="2729245693"/>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51693" y="224694"/>
            <a:ext cx="11449539" cy="1348153"/>
          </a:xfrm>
          <a:noFill/>
        </p:spPr>
        <p:txBody>
          <a:bodyPr>
            <a:noAutofit/>
          </a:bodyPr>
          <a:lstStyle/>
          <a:p>
            <a:r>
              <a:rPr lang="en-US" sz="4000" b="1" dirty="0" smtClean="0">
                <a:solidFill>
                  <a:srgbClr val="000066"/>
                </a:solidFill>
              </a:rPr>
              <a:t>Today’s Webinar</a:t>
            </a:r>
          </a:p>
        </p:txBody>
      </p:sp>
      <p:sp>
        <p:nvSpPr>
          <p:cNvPr id="46083" name="Rectangle 3"/>
          <p:cNvSpPr>
            <a:spLocks noGrp="1" noChangeArrowheads="1"/>
          </p:cNvSpPr>
          <p:nvPr>
            <p:ph idx="1"/>
          </p:nvPr>
        </p:nvSpPr>
        <p:spPr>
          <a:xfrm>
            <a:off x="465667" y="1714503"/>
            <a:ext cx="11366500" cy="4556125"/>
          </a:xfrm>
          <a:noFill/>
        </p:spPr>
        <p:txBody>
          <a:bodyPr anchor="t">
            <a:noAutofit/>
          </a:bodyPr>
          <a:lstStyle/>
          <a:p>
            <a:pPr>
              <a:spcBef>
                <a:spcPts val="1800"/>
              </a:spcBef>
              <a:buClr>
                <a:srgbClr val="000066"/>
              </a:buClr>
              <a:buFont typeface="Wingdings" charset="2"/>
              <a:buChar char="§"/>
            </a:pPr>
            <a:r>
              <a:rPr lang="en-US" sz="2200" dirty="0" smtClean="0">
                <a:solidFill>
                  <a:srgbClr val="000066"/>
                </a:solidFill>
              </a:rPr>
              <a:t>Community College Student Mental Health</a:t>
            </a:r>
          </a:p>
          <a:p>
            <a:pPr>
              <a:spcBef>
                <a:spcPts val="1800"/>
              </a:spcBef>
              <a:buClr>
                <a:srgbClr val="000066"/>
              </a:buClr>
              <a:buFont typeface="Wingdings" charset="2"/>
              <a:buChar char="§"/>
            </a:pPr>
            <a:r>
              <a:rPr lang="en-US" sz="2200" dirty="0" smtClean="0">
                <a:solidFill>
                  <a:srgbClr val="000066"/>
                </a:solidFill>
              </a:rPr>
              <a:t>Presenter</a:t>
            </a:r>
          </a:p>
          <a:p>
            <a:pPr lvl="1">
              <a:spcBef>
                <a:spcPts val="1800"/>
              </a:spcBef>
              <a:buClr>
                <a:srgbClr val="000066"/>
              </a:buClr>
              <a:buFont typeface="Wingdings" charset="2"/>
              <a:buChar char="§"/>
            </a:pPr>
            <a:r>
              <a:rPr lang="en-US" dirty="0" smtClean="0">
                <a:solidFill>
                  <a:srgbClr val="000066"/>
                </a:solidFill>
              </a:rPr>
              <a:t>Sara </a:t>
            </a:r>
            <a:r>
              <a:rPr lang="en-US" dirty="0" err="1" smtClean="0">
                <a:solidFill>
                  <a:srgbClr val="000066"/>
                </a:solidFill>
              </a:rPr>
              <a:t>Goldrick-Rab</a:t>
            </a:r>
            <a:r>
              <a:rPr lang="en-US" dirty="0" smtClean="0">
                <a:solidFill>
                  <a:srgbClr val="000066"/>
                </a:solidFill>
              </a:rPr>
              <a:t>, Professor of Higher Education Policy and Sociology at Temple University; Founder of the Wisconsin HOPE Lab</a:t>
            </a:r>
            <a:endParaRPr lang="en-US" dirty="0">
              <a:solidFill>
                <a:srgbClr val="000066"/>
              </a:solidFill>
            </a:endParaRPr>
          </a:p>
          <a:p>
            <a:pPr>
              <a:spcBef>
                <a:spcPts val="1800"/>
              </a:spcBef>
              <a:buClr>
                <a:srgbClr val="000066"/>
              </a:buClr>
              <a:buFont typeface="Wingdings" charset="2"/>
              <a:buChar char="§"/>
            </a:pPr>
            <a:r>
              <a:rPr lang="en-US" sz="2200" dirty="0" smtClean="0">
                <a:solidFill>
                  <a:srgbClr val="000066"/>
                </a:solidFill>
              </a:rPr>
              <a:t>Discussion</a:t>
            </a:r>
          </a:p>
          <a:p>
            <a:pPr algn="ctr">
              <a:spcBef>
                <a:spcPts val="1800"/>
              </a:spcBef>
              <a:buClr>
                <a:srgbClr val="000066"/>
              </a:buClr>
              <a:buFont typeface="Wingdings" charset="2"/>
              <a:buChar char="§"/>
            </a:pPr>
            <a:r>
              <a:rPr lang="en-US" sz="2200" i="1" dirty="0" smtClean="0">
                <a:solidFill>
                  <a:srgbClr val="000066"/>
                </a:solidFill>
              </a:rPr>
              <a:t>Please submit questions at any point throughout the webinar using the chat box!</a:t>
            </a:r>
            <a:endParaRPr lang="en-US" sz="2200" i="1" dirty="0">
              <a:solidFill>
                <a:srgbClr val="000066"/>
              </a:solidFill>
            </a:endParaRPr>
          </a:p>
        </p:txBody>
      </p:sp>
    </p:spTree>
    <p:extLst>
      <p:ext uri="{BB962C8B-B14F-4D97-AF65-F5344CB8AC3E}">
        <p14:creationId xmlns:p14="http://schemas.microsoft.com/office/powerpoint/2010/main" val="159256114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mp:transition xmlns:mp="http://schemas.microsoft.com/office/mac/powerpoint/2008/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Too Distressed to Learn?</a:t>
            </a:r>
            <a:r>
              <a:rPr lang="en-US" dirty="0"/>
              <a:t/>
            </a:r>
            <a:br>
              <a:rPr lang="en-US" dirty="0"/>
            </a:br>
            <a:r>
              <a:rPr lang="en-US" dirty="0"/>
              <a:t>Supporting Community College Students’ Mental Health</a:t>
            </a:r>
            <a:endParaRPr lang="en-US" sz="4800" dirty="0"/>
          </a:p>
        </p:txBody>
      </p:sp>
      <p:sp>
        <p:nvSpPr>
          <p:cNvPr id="3" name="Subtitle 2"/>
          <p:cNvSpPr>
            <a:spLocks noGrp="1"/>
          </p:cNvSpPr>
          <p:nvPr>
            <p:ph type="subTitle" idx="1"/>
          </p:nvPr>
        </p:nvSpPr>
        <p:spPr/>
        <p:txBody>
          <a:bodyPr>
            <a:noAutofit/>
          </a:bodyPr>
          <a:lstStyle/>
          <a:p>
            <a:r>
              <a:rPr lang="en-US" dirty="0" smtClean="0"/>
              <a:t>Daniel Eisenberg</a:t>
            </a:r>
          </a:p>
          <a:p>
            <a:r>
              <a:rPr lang="en-US" dirty="0" smtClean="0"/>
              <a:t>Sara </a:t>
            </a:r>
            <a:r>
              <a:rPr lang="en-US" dirty="0" err="1" smtClean="0"/>
              <a:t>Goldrick-Rab</a:t>
            </a:r>
            <a:endParaRPr lang="en-US" dirty="0" smtClean="0"/>
          </a:p>
          <a:p>
            <a:r>
              <a:rPr lang="en-US" dirty="0" smtClean="0"/>
              <a:t>Sarah </a:t>
            </a:r>
            <a:r>
              <a:rPr lang="en-US" dirty="0" err="1" smtClean="0"/>
              <a:t>Ketchen</a:t>
            </a:r>
            <a:r>
              <a:rPr lang="en-US" dirty="0" smtClean="0"/>
              <a:t> Lipson</a:t>
            </a:r>
          </a:p>
          <a:p>
            <a:r>
              <a:rPr lang="en-US" dirty="0" smtClean="0"/>
              <a:t>Katharine </a:t>
            </a:r>
            <a:r>
              <a:rPr lang="en-US" dirty="0" err="1" smtClean="0"/>
              <a:t>Broton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17213" y="5497"/>
            <a:ext cx="2074787" cy="1230194"/>
          </a:xfrm>
          <a:prstGeom prst="rect">
            <a:avLst/>
          </a:prstGeom>
        </p:spPr>
      </p:pic>
    </p:spTree>
    <p:extLst>
      <p:ext uri="{BB962C8B-B14F-4D97-AF65-F5344CB8AC3E}">
        <p14:creationId xmlns:p14="http://schemas.microsoft.com/office/powerpoint/2010/main" val="214305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a:t>
            </a:r>
          </a:p>
        </p:txBody>
      </p:sp>
      <p:sp>
        <p:nvSpPr>
          <p:cNvPr id="3" name="Content Placeholder 2"/>
          <p:cNvSpPr>
            <a:spLocks noGrp="1"/>
          </p:cNvSpPr>
          <p:nvPr>
            <p:ph idx="1"/>
          </p:nvPr>
        </p:nvSpPr>
        <p:spPr/>
        <p:txBody>
          <a:bodyPr>
            <a:normAutofit/>
          </a:bodyPr>
          <a:lstStyle/>
          <a:p>
            <a:r>
              <a:rPr lang="en-US" dirty="0"/>
              <a:t>Study partners: Wisconsin HOPE Lab, the Healthy Minds </a:t>
            </a:r>
            <a:r>
              <a:rPr lang="en-US" dirty="0" smtClean="0"/>
              <a:t>Study</a:t>
            </a:r>
          </a:p>
          <a:p>
            <a:pPr lvl="1"/>
            <a:r>
              <a:rPr lang="en-US" dirty="0" smtClean="0"/>
              <a:t>Funders: </a:t>
            </a:r>
            <a:r>
              <a:rPr lang="en-US" dirty="0"/>
              <a:t>the Association of Community College Trustees and Single </a:t>
            </a:r>
            <a:r>
              <a:rPr lang="en-US" dirty="0" smtClean="0"/>
              <a:t>Stop</a:t>
            </a:r>
          </a:p>
          <a:p>
            <a:endParaRPr lang="en-US" dirty="0"/>
          </a:p>
          <a:p>
            <a:r>
              <a:rPr lang="en-US" dirty="0" smtClean="0"/>
              <a:t>Online </a:t>
            </a:r>
            <a:r>
              <a:rPr lang="en-US" dirty="0"/>
              <a:t>survey was conducted in 2015 with 4,312</a:t>
            </a:r>
            <a:r>
              <a:rPr lang="en-US" dirty="0">
                <a:solidFill>
                  <a:srgbClr val="FF0000"/>
                </a:solidFill>
              </a:rPr>
              <a:t> </a:t>
            </a:r>
            <a:r>
              <a:rPr lang="en-US" dirty="0"/>
              <a:t>undergraduate student respondents.</a:t>
            </a:r>
          </a:p>
          <a:p>
            <a:r>
              <a:rPr lang="en-US" dirty="0" smtClean="0"/>
              <a:t>Survey </a:t>
            </a:r>
            <a:r>
              <a:rPr lang="en-US" dirty="0"/>
              <a:t>was designed to assess student mental health, food security, and housing security.</a:t>
            </a:r>
          </a:p>
          <a:p>
            <a:endParaRPr lang="en-US" dirty="0">
              <a:solidFill>
                <a:srgbClr val="FF0000"/>
              </a:solidFill>
            </a:endParaRPr>
          </a:p>
          <a:p>
            <a:endParaRPr lang="en-US" dirty="0">
              <a:solidFill>
                <a:srgbClr val="FF000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17213" y="5497"/>
            <a:ext cx="2074787" cy="1230194"/>
          </a:xfrm>
          <a:prstGeom prst="rect">
            <a:avLst/>
          </a:prstGeom>
        </p:spPr>
      </p:pic>
    </p:spTree>
    <p:extLst>
      <p:ext uri="{BB962C8B-B14F-4D97-AF65-F5344CB8AC3E}">
        <p14:creationId xmlns:p14="http://schemas.microsoft.com/office/powerpoint/2010/main" val="580634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38555" y="356335"/>
            <a:ext cx="10515600" cy="1325563"/>
          </a:xfrm>
        </p:spPr>
        <p:txBody>
          <a:bodyPr/>
          <a:lstStyle/>
          <a:p>
            <a:r>
              <a:rPr lang="en-US" b="1" dirty="0"/>
              <a:t>Participating Institutions</a:t>
            </a:r>
          </a:p>
        </p:txBody>
      </p:sp>
      <p:sp>
        <p:nvSpPr>
          <p:cNvPr id="3" name="Content Placeholder 2"/>
          <p:cNvSpPr>
            <a:spLocks noGrp="1"/>
          </p:cNvSpPr>
          <p:nvPr>
            <p:ph idx="4294967295"/>
          </p:nvPr>
        </p:nvSpPr>
        <p:spPr>
          <a:xfrm>
            <a:off x="738590" y="1825625"/>
            <a:ext cx="9777047" cy="4351338"/>
          </a:xfrm>
        </p:spPr>
        <p:txBody>
          <a:bodyPr>
            <a:normAutofit fontScale="92500" lnSpcReduction="20000"/>
          </a:bodyPr>
          <a:lstStyle/>
          <a:p>
            <a:pPr marL="0" indent="0">
              <a:buNone/>
            </a:pPr>
            <a:r>
              <a:rPr lang="en-US" sz="3000" dirty="0"/>
              <a:t>Delgado Community College (Louisiana)</a:t>
            </a:r>
          </a:p>
          <a:p>
            <a:pPr marL="0" indent="0">
              <a:buNone/>
            </a:pPr>
            <a:r>
              <a:rPr lang="en-US" sz="3000" dirty="0"/>
              <a:t>Essex County College (New Jersey)</a:t>
            </a:r>
          </a:p>
          <a:p>
            <a:pPr marL="0" indent="0">
              <a:buNone/>
            </a:pPr>
            <a:r>
              <a:rPr lang="en-US" sz="3000" dirty="0"/>
              <a:t>Moraine Park Technical College (Wisconsin)</a:t>
            </a:r>
          </a:p>
          <a:p>
            <a:pPr marL="0" indent="0">
              <a:buNone/>
            </a:pPr>
            <a:r>
              <a:rPr lang="en-US" sz="3000" dirty="0"/>
              <a:t>Montgomery County Community College (Pennsylvania)</a:t>
            </a:r>
          </a:p>
          <a:p>
            <a:pPr marL="0" indent="0">
              <a:buNone/>
            </a:pPr>
            <a:r>
              <a:rPr lang="en-US" sz="3000" dirty="0"/>
              <a:t>San Diego City College (California)</a:t>
            </a:r>
          </a:p>
          <a:p>
            <a:pPr marL="0" indent="0">
              <a:buNone/>
            </a:pPr>
            <a:r>
              <a:rPr lang="en-US" sz="3000" dirty="0"/>
              <a:t>San Diego Mesa College (California)</a:t>
            </a:r>
          </a:p>
          <a:p>
            <a:pPr marL="0" indent="0">
              <a:buNone/>
            </a:pPr>
            <a:r>
              <a:rPr lang="en-US" sz="3000" dirty="0"/>
              <a:t>San Diego Miramar College (California)</a:t>
            </a:r>
          </a:p>
          <a:p>
            <a:pPr marL="0" indent="0">
              <a:buNone/>
            </a:pPr>
            <a:r>
              <a:rPr lang="en-US" sz="3000" dirty="0"/>
              <a:t>San Diego Continuing Education (California)</a:t>
            </a:r>
          </a:p>
          <a:p>
            <a:pPr marL="0" indent="0">
              <a:buNone/>
            </a:pPr>
            <a:r>
              <a:rPr lang="en-US" sz="3000" dirty="0"/>
              <a:t>State University of New York at Onondaga (New York)</a:t>
            </a:r>
          </a:p>
          <a:p>
            <a:pPr marL="0" indent="0">
              <a:buNone/>
            </a:pPr>
            <a:r>
              <a:rPr lang="en-US" sz="3000" dirty="0"/>
              <a:t>Western Wyoming Community College (Wyoming)</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17213" y="5497"/>
            <a:ext cx="2074787" cy="1230194"/>
          </a:xfrm>
          <a:prstGeom prst="rect">
            <a:avLst/>
          </a:prstGeom>
        </p:spPr>
      </p:pic>
    </p:spTree>
    <p:extLst>
      <p:ext uri="{BB962C8B-B14F-4D97-AF65-F5344CB8AC3E}">
        <p14:creationId xmlns:p14="http://schemas.microsoft.com/office/powerpoint/2010/main" val="1440999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many students have mental health concerns?</a:t>
            </a:r>
            <a:endParaRPr lang="en-US" b="1" dirty="0"/>
          </a:p>
        </p:txBody>
      </p:sp>
      <p:sp>
        <p:nvSpPr>
          <p:cNvPr id="3" name="Content Placeholder 2"/>
          <p:cNvSpPr>
            <a:spLocks noGrp="1"/>
          </p:cNvSpPr>
          <p:nvPr>
            <p:ph sz="half" idx="1"/>
          </p:nvPr>
        </p:nvSpPr>
        <p:spPr>
          <a:xfrm>
            <a:off x="838200" y="1825625"/>
            <a:ext cx="5715000" cy="4351338"/>
          </a:xfrm>
        </p:spPr>
        <p:txBody>
          <a:bodyPr/>
          <a:lstStyle/>
          <a:p>
            <a:r>
              <a:rPr lang="en-US" dirty="0" smtClean="0"/>
              <a:t>Almost half of students surveyed (49%) indicated symptoms of at least one mental health condition.</a:t>
            </a:r>
          </a:p>
          <a:p>
            <a:pPr marL="0" indent="0">
              <a:buNone/>
            </a:pPr>
            <a:endParaRPr lang="en-US" dirty="0" smtClean="0"/>
          </a:p>
          <a:p>
            <a:pPr lvl="1"/>
            <a:r>
              <a:rPr lang="en-US" dirty="0" smtClean="0"/>
              <a:t>36% of students surveyed reported symptoms consistent with depression.</a:t>
            </a:r>
          </a:p>
          <a:p>
            <a:pPr marL="457200" lvl="1" indent="0">
              <a:buNone/>
            </a:pPr>
            <a:endParaRPr lang="en-US" dirty="0" smtClean="0"/>
          </a:p>
          <a:p>
            <a:pPr lvl="1"/>
            <a:r>
              <a:rPr lang="en-US" dirty="0" smtClean="0"/>
              <a:t>29% reported symptoms consistent with an anxiety disorder.</a:t>
            </a:r>
          </a:p>
          <a:p>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14845172"/>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17213" y="0"/>
            <a:ext cx="2074787" cy="1230194"/>
          </a:xfrm>
          <a:prstGeom prst="rect">
            <a:avLst/>
          </a:prstGeom>
        </p:spPr>
      </p:pic>
    </p:spTree>
    <p:extLst>
      <p:ext uri="{BB962C8B-B14F-4D97-AF65-F5344CB8AC3E}">
        <p14:creationId xmlns:p14="http://schemas.microsoft.com/office/powerpoint/2010/main" val="427918046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apita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apita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apita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Capita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4_Capita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1004</TotalTime>
  <Words>1367</Words>
  <Application>Microsoft Office PowerPoint</Application>
  <PresentationFormat>Custom</PresentationFormat>
  <Paragraphs>133</Paragraphs>
  <Slides>20</Slides>
  <Notes>8</Notes>
  <HiddenSlides>0</HiddenSlides>
  <MMClips>0</MMClips>
  <ScaleCrop>false</ScaleCrop>
  <HeadingPairs>
    <vt:vector size="4" baseType="variant">
      <vt:variant>
        <vt:lpstr>Theme</vt:lpstr>
      </vt:variant>
      <vt:variant>
        <vt:i4>7</vt:i4>
      </vt:variant>
      <vt:variant>
        <vt:lpstr>Slide Titles</vt:lpstr>
      </vt:variant>
      <vt:variant>
        <vt:i4>20</vt:i4>
      </vt:variant>
    </vt:vector>
  </HeadingPairs>
  <TitlesOfParts>
    <vt:vector size="27" baseType="lpstr">
      <vt:lpstr>Office Theme</vt:lpstr>
      <vt:lpstr>Capital</vt:lpstr>
      <vt:lpstr>1_Capital</vt:lpstr>
      <vt:lpstr>2_Capital</vt:lpstr>
      <vt:lpstr>3_Capital</vt:lpstr>
      <vt:lpstr>4_Capital</vt:lpstr>
      <vt:lpstr>Clarity</vt:lpstr>
      <vt:lpstr>Welcome to the HMN  Webinar Series!</vt:lpstr>
      <vt:lpstr>Community College Student  Mental Health</vt:lpstr>
      <vt:lpstr>Welcome and About  The Healthy Minds Network</vt:lpstr>
      <vt:lpstr>HMN Announcements</vt:lpstr>
      <vt:lpstr>Today’s Webinar</vt:lpstr>
      <vt:lpstr>Too Distressed to Learn? Supporting Community College Students’ Mental Health</vt:lpstr>
      <vt:lpstr>Survey</vt:lpstr>
      <vt:lpstr>Participating Institutions</vt:lpstr>
      <vt:lpstr>How many students have mental health concerns?</vt:lpstr>
      <vt:lpstr>How many students have mental health concerns?</vt:lpstr>
      <vt:lpstr>How many students have mental health concerns?</vt:lpstr>
      <vt:lpstr>Which community college students are  most at-risk?</vt:lpstr>
      <vt:lpstr>Young students and mental health  concerns</vt:lpstr>
      <vt:lpstr>Use of mental health services</vt:lpstr>
      <vt:lpstr>Use of mental health services</vt:lpstr>
      <vt:lpstr>Campus mental health resources </vt:lpstr>
      <vt:lpstr>Recommendations</vt:lpstr>
      <vt:lpstr>Discussion (Q&amp;A)</vt:lpstr>
      <vt:lpstr>Submitted 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 Distressed to Learn? Mental Health Among Community College Students</dc:title>
  <dc:creator>Ivy Love</dc:creator>
  <cp:lastModifiedBy>Adam Kern</cp:lastModifiedBy>
  <cp:revision>56</cp:revision>
  <dcterms:created xsi:type="dcterms:W3CDTF">2016-06-16T14:06:43Z</dcterms:created>
  <dcterms:modified xsi:type="dcterms:W3CDTF">2016-12-05T13:25:20Z</dcterms:modified>
</cp:coreProperties>
</file>