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</p:sldMasterIdLst>
  <p:notesMasterIdLst>
    <p:notesMasterId r:id="rId21"/>
  </p:notesMasterIdLst>
  <p:sldIdLst>
    <p:sldId id="256" r:id="rId3"/>
    <p:sldId id="257" r:id="rId4"/>
    <p:sldId id="383" r:id="rId5"/>
    <p:sldId id="822" r:id="rId6"/>
    <p:sldId id="269" r:id="rId7"/>
    <p:sldId id="270" r:id="rId8"/>
    <p:sldId id="824" r:id="rId9"/>
    <p:sldId id="825" r:id="rId10"/>
    <p:sldId id="271" r:id="rId11"/>
    <p:sldId id="274" r:id="rId12"/>
    <p:sldId id="826" r:id="rId13"/>
    <p:sldId id="827" r:id="rId14"/>
    <p:sldId id="828" r:id="rId15"/>
    <p:sldId id="829" r:id="rId16"/>
    <p:sldId id="284" r:id="rId17"/>
    <p:sldId id="285" r:id="rId18"/>
    <p:sldId id="830" r:id="rId19"/>
    <p:sldId id="82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7"/>
    <p:restoredTop sz="71837"/>
  </p:normalViewPr>
  <p:slideViewPr>
    <p:cSldViewPr snapToGrid="0" snapToObjects="1">
      <p:cViewPr varScale="1">
        <p:scale>
          <a:sx n="48" d="100"/>
          <a:sy n="48" d="100"/>
        </p:scale>
        <p:origin x="11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Desktop\Professoring\Conferences\HMS%20Symposium%20Winter%202021\Symposium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COVID-19</a:t>
            </a:r>
            <a:r>
              <a:rPr lang="en-US" sz="2400" b="1" baseline="0" dirty="0"/>
              <a:t> and Mental Health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4516768737241163E-2"/>
          <c:y val="0.15563979792638855"/>
          <c:w val="0.90341190067290955"/>
          <c:h val="0.720614432724851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Fall 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Depression</c:v>
                </c:pt>
                <c:pt idx="1">
                  <c:v>Anxiety</c:v>
                </c:pt>
                <c:pt idx="2">
                  <c:v>Suicidal Ideation</c:v>
                </c:pt>
                <c:pt idx="3">
                  <c:v>Flourishing</c:v>
                </c:pt>
              </c:strCache>
            </c:strRef>
          </c:cat>
          <c:val>
            <c:numRef>
              <c:f>Sheet1!$B$2:$E$2</c:f>
              <c:numCache>
                <c:formatCode>0.00%</c:formatCode>
                <c:ptCount val="4"/>
                <c:pt idx="0">
                  <c:v>0.35670000000000002</c:v>
                </c:pt>
                <c:pt idx="1">
                  <c:v>0.30990000000000001</c:v>
                </c:pt>
                <c:pt idx="2">
                  <c:v>0.1431</c:v>
                </c:pt>
                <c:pt idx="3">
                  <c:v>0.38080000000000003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D-2041-870F-5EA80C43F59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Depression</c:v>
                </c:pt>
                <c:pt idx="1">
                  <c:v>Anxiety</c:v>
                </c:pt>
                <c:pt idx="2">
                  <c:v>Suicidal Ideation</c:v>
                </c:pt>
                <c:pt idx="3">
                  <c:v>Flourishing</c:v>
                </c:pt>
              </c:strCache>
            </c:strRef>
          </c:cat>
          <c:val>
            <c:numRef>
              <c:f>Sheet1!$B$3:$E$3</c:f>
              <c:numCache>
                <c:formatCode>0.00%</c:formatCode>
                <c:ptCount val="4"/>
                <c:pt idx="0">
                  <c:v>0.40899999999999997</c:v>
                </c:pt>
                <c:pt idx="1">
                  <c:v>0.31</c:v>
                </c:pt>
                <c:pt idx="2">
                  <c:v>0.1052</c:v>
                </c:pt>
                <c:pt idx="3">
                  <c:v>0.36599999999999999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D-2041-870F-5EA80C43F59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Depression</c:v>
                </c:pt>
                <c:pt idx="1">
                  <c:v>Anxiety</c:v>
                </c:pt>
                <c:pt idx="2">
                  <c:v>Suicidal Ideation</c:v>
                </c:pt>
                <c:pt idx="3">
                  <c:v>Flourishing</c:v>
                </c:pt>
              </c:strCache>
            </c:strRef>
          </c:cat>
          <c:val>
            <c:numRef>
              <c:f>Sheet1!$B$4:$E$4</c:f>
              <c:numCache>
                <c:formatCode>0.00%</c:formatCode>
                <c:ptCount val="4"/>
                <c:pt idx="0">
                  <c:v>0.39179999999999998</c:v>
                </c:pt>
                <c:pt idx="1">
                  <c:v>0.33779999999999999</c:v>
                </c:pt>
                <c:pt idx="2">
                  <c:v>0.13089999999999999</c:v>
                </c:pt>
                <c:pt idx="3">
                  <c:v>0.38900000000000001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FD-2041-870F-5EA80C43F5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6943359"/>
        <c:axId val="168035727"/>
      </c:barChart>
      <c:catAx>
        <c:axId val="4269433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Mental Health Condition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035727"/>
        <c:crosses val="autoZero"/>
        <c:auto val="1"/>
        <c:lblAlgn val="ctr"/>
        <c:lblOffset val="100"/>
        <c:noMultiLvlLbl val="0"/>
      </c:catAx>
      <c:valAx>
        <c:axId val="168035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% of Students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943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3078850328894072"/>
          <c:y val="7.177391798834247E-2"/>
          <c:w val="0.33622811963319399"/>
          <c:h val="0.112586452438376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COVID-19</a:t>
            </a:r>
            <a:r>
              <a:rPr lang="en-US" sz="2400" b="1" baseline="0" dirty="0"/>
              <a:t> and Substance Use/Binge Drinking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Sheet1!$I$41</c:f>
              <c:strCache>
                <c:ptCount val="1"/>
                <c:pt idx="0">
                  <c:v>Fall 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Sheet1!$J$40:$K$40</c:f>
              <c:strCache>
                <c:ptCount val="2"/>
                <c:pt idx="0">
                  <c:v>Drug Use (last month)</c:v>
                </c:pt>
                <c:pt idx="1">
                  <c:v>Binge Drinking (last 2 weeks)</c:v>
                </c:pt>
              </c:strCache>
            </c:strRef>
          </c:cat>
          <c:val>
            <c:numRef>
              <c:f>Sheet1!$J$41:$K$41</c:f>
              <c:numCache>
                <c:formatCode>0.00%</c:formatCode>
                <c:ptCount val="2"/>
                <c:pt idx="0">
                  <c:v>0.2631</c:v>
                </c:pt>
                <c:pt idx="1">
                  <c:v>0.38279999999999997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DF-9040-BFD8-C27572CE55FB}"/>
            </c:ext>
          </c:extLst>
        </c:ser>
        <c:ser>
          <c:idx val="1"/>
          <c:order val="1"/>
          <c:tx>
            <c:strRef>
              <c:f>Sheet1!$I$42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Sheet1!$J$40:$K$40</c:f>
              <c:strCache>
                <c:ptCount val="2"/>
                <c:pt idx="0">
                  <c:v>Drug Use (last month)</c:v>
                </c:pt>
                <c:pt idx="1">
                  <c:v>Binge Drinking (last 2 weeks)</c:v>
                </c:pt>
              </c:strCache>
            </c:strRef>
          </c:cat>
          <c:val>
            <c:numRef>
              <c:f>Sheet1!$J$42:$K$42</c:f>
              <c:numCache>
                <c:formatCode>0.00%</c:formatCode>
                <c:ptCount val="2"/>
                <c:pt idx="0">
                  <c:v>0.20930000000000001</c:v>
                </c:pt>
                <c:pt idx="1">
                  <c:v>0.20899999999999999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DF-9040-BFD8-C27572CE55FB}"/>
            </c:ext>
          </c:extLst>
        </c:ser>
        <c:ser>
          <c:idx val="2"/>
          <c:order val="2"/>
          <c:tx>
            <c:strRef>
              <c:f>Sheet1!$I$43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Sheet1!$J$40:$K$40</c:f>
              <c:strCache>
                <c:ptCount val="2"/>
                <c:pt idx="0">
                  <c:v>Drug Use (last month)</c:v>
                </c:pt>
                <c:pt idx="1">
                  <c:v>Binge Drinking (last 2 weeks)</c:v>
                </c:pt>
              </c:strCache>
            </c:strRef>
          </c:cat>
          <c:val>
            <c:numRef>
              <c:f>Sheet1!$J$43:$K$43</c:f>
              <c:numCache>
                <c:formatCode>0.00%</c:formatCode>
                <c:ptCount val="2"/>
                <c:pt idx="0">
                  <c:v>0.2094</c:v>
                </c:pt>
                <c:pt idx="1">
                  <c:v>0.28199999999999997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DF-9040-BFD8-C27572CE55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3081152"/>
        <c:axId val="1805710992"/>
      </c:barChart>
      <c:catAx>
        <c:axId val="177308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710992"/>
        <c:crosses val="autoZero"/>
        <c:auto val="1"/>
        <c:lblAlgn val="ctr"/>
        <c:lblOffset val="100"/>
        <c:noMultiLvlLbl val="0"/>
      </c:catAx>
      <c:valAx>
        <c:axId val="1805710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 of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308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29799138508077"/>
          <c:y val="0.11155074846413426"/>
          <c:w val="0.43199395013974973"/>
          <c:h val="6.09788007268322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COVID-19</a:t>
            </a:r>
            <a:r>
              <a:rPr lang="en-US" sz="2400" baseline="0"/>
              <a:t> &amp; </a:t>
            </a:r>
            <a:r>
              <a:rPr lang="en-US" sz="2400"/>
              <a:t>Sense of Belonging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127889273200873"/>
          <c:y val="0.16641728664434241"/>
          <c:w val="0.81865338441497904"/>
          <c:h val="0.77851550070457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Sheet1!$J$47</c:f>
              <c:strCache>
                <c:ptCount val="1"/>
                <c:pt idx="0">
                  <c:v>Fall 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Sheet1!$K$46</c:f>
              <c:strCache>
                <c:ptCount val="1"/>
                <c:pt idx="0">
                  <c:v>"I see myself as part of the campus community"</c:v>
                </c:pt>
              </c:strCache>
            </c:strRef>
          </c:cat>
          <c:val>
            <c:numRef>
              <c:f>Sheet1!$K$47</c:f>
              <c:numCache>
                <c:formatCode>0.00%</c:formatCode>
                <c:ptCount val="1"/>
                <c:pt idx="0">
                  <c:v>0.69269999999999998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7F-464C-8B24-1D34B586CB75}"/>
            </c:ext>
          </c:extLst>
        </c:ser>
        <c:ser>
          <c:idx val="1"/>
          <c:order val="1"/>
          <c:tx>
            <c:strRef>
              <c:f>Sheet1!$J$48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Sheet1!$K$46</c:f>
              <c:strCache>
                <c:ptCount val="1"/>
                <c:pt idx="0">
                  <c:v>"I see myself as part of the campus community"</c:v>
                </c:pt>
              </c:strCache>
            </c:strRef>
          </c:cat>
          <c:val>
            <c:numRef>
              <c:f>Sheet1!$K$48</c:f>
              <c:numCache>
                <c:formatCode>0.00%</c:formatCode>
                <c:ptCount val="1"/>
                <c:pt idx="0">
                  <c:v>0.73089999999999999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7F-464C-8B24-1D34B586CB75}"/>
            </c:ext>
          </c:extLst>
        </c:ser>
        <c:ser>
          <c:idx val="2"/>
          <c:order val="2"/>
          <c:tx>
            <c:strRef>
              <c:f>Sheet1!$J$49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Sheet1!$K$46</c:f>
              <c:strCache>
                <c:ptCount val="1"/>
                <c:pt idx="0">
                  <c:v>"I see myself as part of the campus community"</c:v>
                </c:pt>
              </c:strCache>
            </c:strRef>
          </c:cat>
          <c:val>
            <c:numRef>
              <c:f>Sheet1!$K$49</c:f>
              <c:numCache>
                <c:formatCode>0.00%</c:formatCode>
                <c:ptCount val="1"/>
                <c:pt idx="0">
                  <c:v>0.63919999999999999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7F-464C-8B24-1D34B586CB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2592863"/>
        <c:axId val="170151087"/>
      </c:barChart>
      <c:catAx>
        <c:axId val="432592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51087"/>
        <c:crosses val="autoZero"/>
        <c:auto val="1"/>
        <c:lblAlgn val="ctr"/>
        <c:lblOffset val="100"/>
        <c:noMultiLvlLbl val="0"/>
      </c:catAx>
      <c:valAx>
        <c:axId val="170151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% of</a:t>
                </a:r>
                <a:r>
                  <a:rPr lang="en-US" sz="1400" baseline="0" dirty="0"/>
                  <a:t> Students</a:t>
                </a:r>
                <a:endParaRPr lang="en-US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592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90343426262087"/>
          <c:y val="9.7111260273075539E-2"/>
          <c:w val="0.41894441608895805"/>
          <c:h val="4.9633907568351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baseline="0">
                <a:effectLst/>
              </a:rPr>
              <a:t>Current Treatment Among Students with Mental Health Symptoms</a:t>
            </a:r>
            <a:r>
              <a:rPr lang="en-US" sz="2400" b="1" i="0" u="none" strike="noStrike" baseline="0"/>
              <a:t> </a:t>
            </a:r>
            <a:endParaRPr lang="en-US" sz="2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Fall 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Sheet2!$B$2:$D$2</c:f>
              <c:strCache>
                <c:ptCount val="3"/>
                <c:pt idx="0">
                  <c:v>Psychotropic Meds</c:v>
                </c:pt>
                <c:pt idx="1">
                  <c:v>Therapy</c:v>
                </c:pt>
                <c:pt idx="2">
                  <c:v>Meds or Therapy</c:v>
                </c:pt>
              </c:strCache>
            </c:strRef>
          </c:cat>
          <c:val>
            <c:numRef>
              <c:f>Sheet2!$B$3:$D$3</c:f>
              <c:numCache>
                <c:formatCode>0.00%</c:formatCode>
                <c:ptCount val="3"/>
                <c:pt idx="0">
                  <c:v>0.26989999999999997</c:v>
                </c:pt>
                <c:pt idx="1">
                  <c:v>0.20979999999999999</c:v>
                </c:pt>
                <c:pt idx="2">
                  <c:v>0.36809999999999998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4-D344-95FF-902418BC0212}"/>
            </c:ext>
          </c:extLst>
        </c:ser>
        <c:ser>
          <c:idx val="1"/>
          <c:order val="1"/>
          <c:tx>
            <c:strRef>
              <c:f>Sheet2!$A$4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Sheet2!$B$2:$D$2</c:f>
              <c:strCache>
                <c:ptCount val="3"/>
                <c:pt idx="0">
                  <c:v>Psychotropic Meds</c:v>
                </c:pt>
                <c:pt idx="1">
                  <c:v>Therapy</c:v>
                </c:pt>
                <c:pt idx="2">
                  <c:v>Meds or Therapy</c:v>
                </c:pt>
              </c:strCache>
            </c:strRef>
          </c:cat>
          <c:val>
            <c:numRef>
              <c:f>Sheet2!$B$4:$D$4</c:f>
              <c:numCache>
                <c:formatCode>0.00%</c:formatCode>
                <c:ptCount val="3"/>
                <c:pt idx="0">
                  <c:v>0.2034</c:v>
                </c:pt>
                <c:pt idx="1">
                  <c:v>0.17050000000000001</c:v>
                </c:pt>
                <c:pt idx="2">
                  <c:v>0.2757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64-D344-95FF-902418BC0212}"/>
            </c:ext>
          </c:extLst>
        </c:ser>
        <c:ser>
          <c:idx val="2"/>
          <c:order val="2"/>
          <c:tx>
            <c:strRef>
              <c:f>Sheet2!$A$5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Sheet2!$B$2:$D$2</c:f>
              <c:strCache>
                <c:ptCount val="3"/>
                <c:pt idx="0">
                  <c:v>Psychotropic Meds</c:v>
                </c:pt>
                <c:pt idx="1">
                  <c:v>Therapy</c:v>
                </c:pt>
                <c:pt idx="2">
                  <c:v>Meds or Therapy</c:v>
                </c:pt>
              </c:strCache>
            </c:strRef>
          </c:cat>
          <c:val>
            <c:numRef>
              <c:f>Sheet2!$B$5:$D$5</c:f>
              <c:numCache>
                <c:formatCode>0.00%</c:formatCode>
                <c:ptCount val="3"/>
                <c:pt idx="0">
                  <c:v>0.26619999999999999</c:v>
                </c:pt>
                <c:pt idx="1">
                  <c:v>0.2059</c:v>
                </c:pt>
                <c:pt idx="2">
                  <c:v>0.36259999999999998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64-D344-95FF-902418BC02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3647487"/>
        <c:axId val="1772549216"/>
      </c:barChart>
      <c:catAx>
        <c:axId val="43364748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Type of Treatment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2549216"/>
        <c:crosses val="autoZero"/>
        <c:auto val="1"/>
        <c:lblAlgn val="ctr"/>
        <c:lblOffset val="100"/>
        <c:noMultiLvlLbl val="0"/>
      </c:catAx>
      <c:valAx>
        <c:axId val="177254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 of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647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>
                <a:effectLst/>
              </a:rPr>
              <a:t>Current Treatment Among Racially Diverse Students with Mental Health Symptoms </a:t>
            </a:r>
            <a:endParaRPr lang="en-US" sz="2000" b="1">
              <a:effectLst/>
            </a:endParaRPr>
          </a:p>
        </c:rich>
      </c:tx>
      <c:layout>
        <c:manualLayout>
          <c:xMode val="edge"/>
          <c:yMode val="edge"/>
          <c:x val="0.12164643129286258"/>
          <c:y val="2.37182471756247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0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Sheet2!$A$9</c:f>
              <c:strCache>
                <c:ptCount val="1"/>
                <c:pt idx="0">
                  <c:v>Fall 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Sheet2!$B$8:$H$8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Sheet2!$B$9:$H$9</c:f>
              <c:numCache>
                <c:formatCode>0.00%</c:formatCode>
                <c:ptCount val="7"/>
                <c:pt idx="0">
                  <c:v>0.4204</c:v>
                </c:pt>
                <c:pt idx="1">
                  <c:v>0.25209999999999999</c:v>
                </c:pt>
                <c:pt idx="2">
                  <c:v>0.36730000000000002</c:v>
                </c:pt>
                <c:pt idx="3">
                  <c:v>0.2452</c:v>
                </c:pt>
                <c:pt idx="4">
                  <c:v>0.27010000000000001</c:v>
                </c:pt>
                <c:pt idx="5">
                  <c:v>0.27610000000000001</c:v>
                </c:pt>
                <c:pt idx="6">
                  <c:v>0.39410000000000001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5-7649-BD5F-0B1E0B452CC5}"/>
            </c:ext>
          </c:extLst>
        </c:ser>
        <c:ser>
          <c:idx val="1"/>
          <c:order val="1"/>
          <c:tx>
            <c:strRef>
              <c:f>Sheet2!$A$10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Sheet2!$B$8:$H$8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Sheet2!$B$10:$H$10</c:f>
              <c:numCache>
                <c:formatCode>0.00%</c:formatCode>
                <c:ptCount val="7"/>
                <c:pt idx="0">
                  <c:v>0.35060000000000002</c:v>
                </c:pt>
                <c:pt idx="1">
                  <c:v>0.14280000000000001</c:v>
                </c:pt>
                <c:pt idx="2">
                  <c:v>0.28889999999999999</c:v>
                </c:pt>
                <c:pt idx="3">
                  <c:v>0.21210000000000001</c:v>
                </c:pt>
                <c:pt idx="4">
                  <c:v>0.24660000000000001</c:v>
                </c:pt>
                <c:pt idx="5">
                  <c:v>0.23669999999999999</c:v>
                </c:pt>
                <c:pt idx="6">
                  <c:v>0.4209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E5-7649-BD5F-0B1E0B452CC5}"/>
            </c:ext>
          </c:extLst>
        </c:ser>
        <c:ser>
          <c:idx val="2"/>
          <c:order val="2"/>
          <c:tx>
            <c:strRef>
              <c:f>Sheet2!$A$11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Sheet2!$B$8:$H$8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Sheet2!$B$11:$H$11</c:f>
              <c:numCache>
                <c:formatCode>0.00%</c:formatCode>
                <c:ptCount val="7"/>
                <c:pt idx="0">
                  <c:v>0.40550000000000003</c:v>
                </c:pt>
                <c:pt idx="1">
                  <c:v>0.2392</c:v>
                </c:pt>
                <c:pt idx="2">
                  <c:v>0.24510000000000001</c:v>
                </c:pt>
                <c:pt idx="3">
                  <c:v>0.27760000000000001</c:v>
                </c:pt>
                <c:pt idx="4">
                  <c:v>0.27339999999999998</c:v>
                </c:pt>
                <c:pt idx="5">
                  <c:v>0.2928</c:v>
                </c:pt>
                <c:pt idx="6">
                  <c:v>0.44379999999999997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E5-7649-BD5F-0B1E0B452C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5915376"/>
        <c:axId val="1805667744"/>
      </c:barChart>
      <c:catAx>
        <c:axId val="18059153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Race/Ethnic</a:t>
                </a:r>
                <a:r>
                  <a:rPr lang="en-US" sz="1400" b="1" baseline="0" dirty="0"/>
                  <a:t> Category</a:t>
                </a:r>
                <a:endParaRPr lang="en-US" sz="14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667744"/>
        <c:crosses val="autoZero"/>
        <c:auto val="1"/>
        <c:lblAlgn val="ctr"/>
        <c:lblOffset val="100"/>
        <c:noMultiLvlLbl val="0"/>
      </c:catAx>
      <c:valAx>
        <c:axId val="180566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 Sttudents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91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185487293130274"/>
          <c:y val="8.2215909090909089E-2"/>
          <c:w val="0.29524887233407199"/>
          <c:h val="4.79730374612264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COVID-19 Impact on Access to MH Services among Students with Mental Health Symptoms</a:t>
            </a:r>
          </a:p>
          <a:p>
            <a:pPr>
              <a:defRPr b="1"/>
            </a:pPr>
            <a:r>
              <a:rPr lang="en-US" b="1" i="1" dirty="0"/>
              <a:t>(students reporting more</a:t>
            </a:r>
            <a:r>
              <a:rPr lang="en-US" b="1" i="1" baseline="0" dirty="0"/>
              <a:t> difficulty in accessing treatment by race/ethnicity)</a:t>
            </a:r>
            <a:endParaRPr lang="en-US" b="1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Sheet2!$A$52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Sheet2!$B$51:$H$51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Sheet2!$B$52:$H$52</c:f>
              <c:numCache>
                <c:formatCode>0.00%</c:formatCode>
                <c:ptCount val="7"/>
                <c:pt idx="0">
                  <c:v>0.60429999999999995</c:v>
                </c:pt>
                <c:pt idx="1">
                  <c:v>0.56989999999999996</c:v>
                </c:pt>
                <c:pt idx="2">
                  <c:v>0.8397</c:v>
                </c:pt>
                <c:pt idx="3">
                  <c:v>0.58950000000000002</c:v>
                </c:pt>
                <c:pt idx="4">
                  <c:v>0.64100000000000001</c:v>
                </c:pt>
                <c:pt idx="5">
                  <c:v>0.66359999999999997</c:v>
                </c:pt>
                <c:pt idx="6">
                  <c:v>0.5978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AB-7A4D-8C56-CE78BBDE8151}"/>
            </c:ext>
          </c:extLst>
        </c:ser>
        <c:ser>
          <c:idx val="1"/>
          <c:order val="1"/>
          <c:tx>
            <c:strRef>
              <c:f>Sheet2!$A$53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Sheet2!$B$51:$H$51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Sheet2!$B$53:$H$53</c:f>
              <c:numCache>
                <c:formatCode>0.00%</c:formatCode>
                <c:ptCount val="7"/>
                <c:pt idx="0">
                  <c:v>0.39800000000000002</c:v>
                </c:pt>
                <c:pt idx="1">
                  <c:v>0.36899999999999999</c:v>
                </c:pt>
                <c:pt idx="2">
                  <c:v>0.37759999999999999</c:v>
                </c:pt>
                <c:pt idx="3">
                  <c:v>0.40200000000000002</c:v>
                </c:pt>
                <c:pt idx="4">
                  <c:v>0.39800000000000002</c:v>
                </c:pt>
                <c:pt idx="5">
                  <c:v>0.46800000000000003</c:v>
                </c:pt>
                <c:pt idx="6">
                  <c:v>0.47689999999999999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AB-7A4D-8C56-CE78BBDE81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8581216"/>
        <c:axId val="1765926608"/>
      </c:barChart>
      <c:catAx>
        <c:axId val="1808581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Race/ethnic</a:t>
                </a:r>
                <a:r>
                  <a:rPr lang="en-US" b="1" baseline="0" dirty="0"/>
                  <a:t> Category</a:t>
                </a:r>
                <a:endParaRPr lang="en-US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5926608"/>
        <c:crosses val="autoZero"/>
        <c:auto val="1"/>
        <c:lblAlgn val="ctr"/>
        <c:lblOffset val="100"/>
        <c:noMultiLvlLbl val="0"/>
      </c:catAx>
      <c:valAx>
        <c:axId val="176592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858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COVID-19 Impact on Access to MH Services among Students with Mental Health Symptoms</a:t>
            </a:r>
            <a:endParaRPr lang="en-US" dirty="0">
              <a:effectLst/>
            </a:endParaRPr>
          </a:p>
          <a:p>
            <a:pPr>
              <a:defRPr/>
            </a:pPr>
            <a:r>
              <a:rPr lang="en-US" sz="1800" b="1" i="1" baseline="0" dirty="0">
                <a:effectLst/>
              </a:rPr>
              <a:t>(students reporting more difficulty in accessing treatment by gender)</a:t>
            </a:r>
            <a:endParaRPr lang="en-US" i="1" dirty="0">
              <a:effectLst/>
            </a:endParaRPr>
          </a:p>
          <a:p>
            <a:pPr>
              <a:defRPr/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Sheet3!$A$3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Sheet3!$B$2:$D$2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Trans/non-conforming</c:v>
                </c:pt>
              </c:strCache>
            </c:strRef>
          </c:cat>
          <c:val>
            <c:numRef>
              <c:f>Sheet3!$B$3:$D$3</c:f>
              <c:numCache>
                <c:formatCode>0.00%</c:formatCode>
                <c:ptCount val="3"/>
                <c:pt idx="0">
                  <c:v>0.61780000000000002</c:v>
                </c:pt>
                <c:pt idx="1">
                  <c:v>0.60389999999999999</c:v>
                </c:pt>
                <c:pt idx="2">
                  <c:v>0.54469999999999996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4-8140-8F75-E30C323DFFBB}"/>
            </c:ext>
          </c:extLst>
        </c:ser>
        <c:ser>
          <c:idx val="1"/>
          <c:order val="1"/>
          <c:tx>
            <c:strRef>
              <c:f>Sheet3!$A$4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Sheet3!$B$2:$D$2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Trans/non-conforming</c:v>
                </c:pt>
              </c:strCache>
            </c:strRef>
          </c:cat>
          <c:val>
            <c:numRef>
              <c:f>Sheet3!$B$4:$D$4</c:f>
              <c:numCache>
                <c:formatCode>0.00%</c:formatCode>
                <c:ptCount val="3"/>
                <c:pt idx="0">
                  <c:v>0.3362</c:v>
                </c:pt>
                <c:pt idx="1">
                  <c:v>0.4194</c:v>
                </c:pt>
                <c:pt idx="2">
                  <c:v>0.58360000000000001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4-8140-8F75-E30C323DFF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4867584"/>
        <c:axId val="1774869232"/>
      </c:barChart>
      <c:catAx>
        <c:axId val="1774867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Gender Category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869232"/>
        <c:crosses val="autoZero"/>
        <c:auto val="1"/>
        <c:lblAlgn val="ctr"/>
        <c:lblOffset val="100"/>
        <c:noMultiLvlLbl val="0"/>
      </c:catAx>
      <c:valAx>
        <c:axId val="177486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%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86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8401137863547402"/>
          <c:y val="0.14887317148813728"/>
          <c:w val="0.23660142915661553"/>
          <c:h val="5.5426178948637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Financial Impact of Covid-19 on Students by Race/Ethnicity</a:t>
            </a:r>
          </a:p>
          <a:p>
            <a:pPr>
              <a:defRPr sz="2000" b="1"/>
            </a:pPr>
            <a:r>
              <a:rPr lang="en-US" b="1" i="1" dirty="0"/>
              <a:t>(% students reporting "more stressful" financial situation)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Sheet3!$A$10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Sheet3!$B$9:$H$9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Sheet3!$B$10:$H$10</c:f>
              <c:numCache>
                <c:formatCode>0.00%</c:formatCode>
                <c:ptCount val="7"/>
                <c:pt idx="0">
                  <c:v>0.61760000000000004</c:v>
                </c:pt>
                <c:pt idx="1">
                  <c:v>0.56330000000000002</c:v>
                </c:pt>
                <c:pt idx="2">
                  <c:v>0.72099999999999997</c:v>
                </c:pt>
                <c:pt idx="3">
                  <c:v>0.75139999999999996</c:v>
                </c:pt>
                <c:pt idx="4">
                  <c:v>0.73550000000000004</c:v>
                </c:pt>
                <c:pt idx="5">
                  <c:v>0.62329999999999997</c:v>
                </c:pt>
                <c:pt idx="6">
                  <c:v>0.59370000000000001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23-2444-938E-F6960AF65081}"/>
            </c:ext>
          </c:extLst>
        </c:ser>
        <c:ser>
          <c:idx val="1"/>
          <c:order val="1"/>
          <c:tx>
            <c:strRef>
              <c:f>Sheet3!$A$11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986256199853952E-3"/>
                  <c:y val="2.12145337262643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23-2444-938E-F6960AF65081}"/>
                </c:ext>
              </c:extLst>
            </c:dLbl>
            <c:dLbl>
              <c:idx val="2"/>
              <c:layout>
                <c:manualLayout>
                  <c:x val="7.697594834974477E-3"/>
                  <c:y val="2.1214533726264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23-2444-938E-F6960AF65081}"/>
                </c:ext>
              </c:extLst>
            </c:dLbl>
            <c:dLbl>
              <c:idx val="3"/>
              <c:layout>
                <c:manualLayout>
                  <c:x val="6.59793842997812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23-2444-938E-F6960AF65081}"/>
                </c:ext>
              </c:extLst>
            </c:dLbl>
            <c:dLbl>
              <c:idx val="4"/>
              <c:layout>
                <c:manualLayout>
                  <c:x val="6.5979384299781228E-3"/>
                  <c:y val="-2.1214533726264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23-2444-938E-F6960AF650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Sheet3!$B$9:$H$9</c:f>
              <c:strCache>
                <c:ptCount val="7"/>
                <c:pt idx="0">
                  <c:v>White </c:v>
                </c:pt>
                <c:pt idx="1">
                  <c:v>Asian</c:v>
                </c:pt>
                <c:pt idx="2">
                  <c:v>Pac Islander</c:v>
                </c:pt>
                <c:pt idx="3">
                  <c:v>Black</c:v>
                </c:pt>
                <c:pt idx="4">
                  <c:v>Latino/a</c:v>
                </c:pt>
                <c:pt idx="5">
                  <c:v>Arab/Mid East</c:v>
                </c:pt>
                <c:pt idx="6">
                  <c:v>Am Indian/AK Native</c:v>
                </c:pt>
              </c:strCache>
            </c:strRef>
          </c:cat>
          <c:val>
            <c:numRef>
              <c:f>Sheet3!$B$11:$H$11</c:f>
              <c:numCache>
                <c:formatCode>0.00%</c:formatCode>
                <c:ptCount val="7"/>
                <c:pt idx="0">
                  <c:v>0.61339999999999995</c:v>
                </c:pt>
                <c:pt idx="1">
                  <c:v>0.64229999999999998</c:v>
                </c:pt>
                <c:pt idx="2">
                  <c:v>0.71319999999999995</c:v>
                </c:pt>
                <c:pt idx="3">
                  <c:v>0.73299999999999998</c:v>
                </c:pt>
                <c:pt idx="4">
                  <c:v>0.72299999999999998</c:v>
                </c:pt>
                <c:pt idx="5">
                  <c:v>0.6774</c:v>
                </c:pt>
                <c:pt idx="6">
                  <c:v>0.76300000000000001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23-2444-938E-F6960AF650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6508880"/>
        <c:axId val="1806453280"/>
      </c:barChart>
      <c:catAx>
        <c:axId val="18065088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Race/ethnic</a:t>
                </a:r>
                <a:r>
                  <a:rPr lang="en-US" sz="1400" b="1" baseline="0"/>
                  <a:t> Category</a:t>
                </a:r>
                <a:endParaRPr lang="en-US" sz="14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6453280"/>
        <c:crosses val="autoZero"/>
        <c:auto val="1"/>
        <c:lblAlgn val="ctr"/>
        <c:lblOffset val="100"/>
        <c:noMultiLvlLbl val="0"/>
      </c:catAx>
      <c:valAx>
        <c:axId val="180645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650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Financial Impact of COVID-19 on Students by Gender</a:t>
            </a:r>
          </a:p>
          <a:p>
            <a:pPr>
              <a:defRPr sz="2000"/>
            </a:pPr>
            <a:r>
              <a:rPr lang="en-US" sz="2000" b="1" i="1" dirty="0"/>
              <a:t>(% students reporting "more stressful" financial situation)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Sheet3!$L$3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Sheet3!$M$2:$O$2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Trans/non-conforming</c:v>
                </c:pt>
              </c:strCache>
            </c:strRef>
          </c:cat>
          <c:val>
            <c:numRef>
              <c:f>Sheet3!$M$3:$O$3</c:f>
              <c:numCache>
                <c:formatCode>0.00%</c:formatCode>
                <c:ptCount val="3"/>
                <c:pt idx="0">
                  <c:v>0.60599999999999998</c:v>
                </c:pt>
                <c:pt idx="1">
                  <c:v>0.65810000000000002</c:v>
                </c:pt>
                <c:pt idx="2">
                  <c:v>0.69730000000000003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8-BD4A-BC7E-C829FAFE8D38}"/>
            </c:ext>
          </c:extLst>
        </c:ser>
        <c:ser>
          <c:idx val="1"/>
          <c:order val="1"/>
          <c:tx>
            <c:strRef>
              <c:f>Sheet3!$L$4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AF8-BD4A-BC7E-C829FAFE8D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Sheet3!$M$2:$O$2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Trans/non-conforming</c:v>
                </c:pt>
              </c:strCache>
            </c:strRef>
          </c:cat>
          <c:val>
            <c:numRef>
              <c:f>Sheet3!$M$4:$O$4</c:f>
              <c:numCache>
                <c:formatCode>0.00%</c:formatCode>
                <c:ptCount val="3"/>
                <c:pt idx="0">
                  <c:v>0.59199999999999997</c:v>
                </c:pt>
                <c:pt idx="1">
                  <c:v>0.67110000000000003</c:v>
                </c:pt>
                <c:pt idx="2">
                  <c:v>0.70309999999999995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F8-BD4A-BC7E-C829FAFE8D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8010095"/>
        <c:axId val="1498011743"/>
      </c:barChart>
      <c:catAx>
        <c:axId val="149801009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Gender Category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8011743"/>
        <c:crosses val="autoZero"/>
        <c:auto val="1"/>
        <c:lblAlgn val="ctr"/>
        <c:lblOffset val="100"/>
        <c:noMultiLvlLbl val="0"/>
      </c:catAx>
      <c:valAx>
        <c:axId val="14980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8010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E0E91-E389-B74E-83C8-B85C55931503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ABD0A-C5C0-0542-902F-2E81D9F9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4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88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bd0cb879ae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bd0cb879ae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7950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93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91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9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82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bd0cb879ae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bd0cb879ae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8368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bd0cb879ae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bd0cb879ae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2107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44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73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4008" y="3751192"/>
            <a:ext cx="5989983" cy="4284663"/>
          </a:xfrm>
        </p:spPr>
        <p:txBody>
          <a:bodyPr/>
          <a:lstStyle/>
          <a:p>
            <a:pPr lvl="1"/>
            <a:endParaRPr lang="en-US" alt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10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DDD22-07C2-3F4A-B227-71FF4BC209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50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22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bd0cb879ae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bd0cb879ae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1783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bd0cb879ae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bd0cb879ae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5670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283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ABD0A-C5C0-0542-902F-2E81D9F9B2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03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bd0cb879ae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bd0cb879ae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409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C49B-E5D1-EA4E-BF80-A4C9443DB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F54AB-D67B-684A-9142-1F4E45656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E2771-3EDB-EB41-9E9C-DED1FE2D5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518F3-987F-B74B-8C9B-A5E2FE75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784EF-18D0-6442-944B-8B3EB69E5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16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FA31-DD5F-B04D-9A0E-B95E156E6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D949E-BF08-6A46-ADE2-1FF475BF4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41E35-6D07-5C47-BAAA-084DC0590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D8BEB-B8F2-C74A-B533-8797C232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604FE-C277-0447-A3E7-7E4777D5D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3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61BCC-6C0D-F24B-BF89-71F33364D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1FC7B-4C54-004A-8BB5-9413A10FC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208AE-D9E3-EB46-8C0D-151E422DB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DF581-B9B7-F647-AE10-5DB977D0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AADBD-4626-E147-A22F-365833E7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368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536FD-A287-7245-ACDF-C26EADA99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E0281-3D8D-3E48-9736-35EED22F6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4DAB2-6BA3-124F-A36E-6BAE6D6E7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D7773F-0D08-D047-83E0-2E569EA4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EE5D1-8AE3-A54F-A947-914CB490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5D74C-AA39-F348-AC2A-C79F5CB11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861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04E71-A2B0-4F49-80D1-9C3CB3F8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0F42C-2C0E-D94F-B881-9460A3434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5BFBD-68E6-9F40-B562-AE71A6D57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FC06B3-9329-CB41-B459-33F8BC95C8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5DD0A-DA13-164A-B16E-7FBC1181BC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C77662-0686-3340-B2C9-0992CAE6E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F8759E-8701-ED42-AA49-4C3EA424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E9154D-7830-F94F-8473-8674C68E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277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97C5-E6EF-744E-9BD5-A52A29B65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B1FB3-54FD-3340-90ED-E06D602D5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94EF0-334F-B649-BB60-3B92D5A44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E0F35-12B5-A640-869D-75E0249D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973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37DF48-E01C-A048-A224-B860E030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16870-642F-C74E-8BEE-3614CAFCD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91938-8AEA-E048-8F5F-A7070336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409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0D55-F098-7F46-8C01-1269CAC47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D94F4-1E0E-9747-8C8A-4EE317AF3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547C3-8DF3-274A-9BE4-3ABBC2BAB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5DDCA-10CE-BA4F-9C79-7EB6833C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4CEBE-C117-1844-8C04-C21D69332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DF80AE-637F-F74B-BFF5-2F7D39B7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85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3B5B2-C677-B349-B20D-95564965B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046529-74E8-0742-B8E3-47CC36C69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44D295-1EEF-0943-A81F-8DD1308C1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FCF965-1C90-F944-BFEA-E1F791DE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92720-CFDC-0345-B8E8-7403C1A4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35364-D488-7B4C-BFF7-CFB17427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298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67B8-62EA-BC48-A0AE-EBAAC1BF2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C103A-BB5E-9840-A08A-0F3E24DF1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03B1A-2FEB-BF40-95C3-9C3A1A41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2A889-E0FA-F24A-B6EF-AC8B516CD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E18DA-DD2D-004D-B870-EC8294099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16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60860D-0C6B-DE4E-9A68-C064CA1D10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A3F5D6-205B-DC4C-8D99-4B5B6F5AA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966BB-E7B1-BF40-AE3F-4C940C9DB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27F19-0242-7D4D-AE59-C380C469D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F65D3-85F4-9B43-AA07-628E6AC6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47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037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BB0D37-B95B-B94B-AF24-37EFF3B12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9DBAC-959A-BC4B-A7A3-75876807F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78B45-DD62-6445-9FA8-FFB61F0F3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62D52-4543-8A49-9680-2EEE2BC99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DB6D9-0A48-624F-882F-95BFAF353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2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ealthyminds@umich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7CBBDD0-4420-4A50-96AB-392F9B97C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5BA403-54B9-4A0B-BC79-028C495C0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7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5EC112-5ACA-FC46-9252-60BF092FF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4082" y="1298448"/>
            <a:ext cx="6068070" cy="3255264"/>
          </a:xfrm>
        </p:spPr>
        <p:txBody>
          <a:bodyPr>
            <a:normAutofit fontScale="90000"/>
          </a:bodyPr>
          <a:lstStyle/>
          <a:p>
            <a:r>
              <a:rPr lang="en-US" dirty="0"/>
              <a:t>Mental Health &amp; Wellbeing during COVID-19: Data from the Healthy minds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4960-C442-2F49-9CEA-732A040A8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4083" y="4670246"/>
            <a:ext cx="6190566" cy="127335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Sasha Zhou, PhD, MHSA</a:t>
            </a:r>
          </a:p>
          <a:p>
            <a:pPr algn="ctr">
              <a:spcBef>
                <a:spcPts val="0"/>
              </a:spcBef>
            </a:pPr>
            <a:r>
              <a:rPr lang="en-US" sz="1800" dirty="0"/>
              <a:t>she/her</a:t>
            </a:r>
          </a:p>
          <a:p>
            <a:pPr algn="ctr">
              <a:spcBef>
                <a:spcPts val="0"/>
              </a:spcBef>
            </a:pPr>
            <a:r>
              <a:rPr lang="en-US" sz="1800" dirty="0"/>
              <a:t>Wayne State University, Department of Public Health</a:t>
            </a:r>
          </a:p>
          <a:p>
            <a:pPr algn="ctr">
              <a:spcBef>
                <a:spcPts val="0"/>
              </a:spcBef>
            </a:pPr>
            <a:r>
              <a:rPr lang="en-US" sz="1800" dirty="0"/>
              <a:t>The Healthy Minds Network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8C6883-513A-4FE8-8B55-7AA2A13A9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Google Shape;500;p73">
            <a:extLst>
              <a:ext uri="{FF2B5EF4-FFF2-40B4-BE49-F238E27FC236}">
                <a16:creationId xmlns:a16="http://schemas.microsoft.com/office/drawing/2014/main" id="{68E857B0-4298-1A44-B81C-732E21B432B2}"/>
              </a:ext>
            </a:extLst>
          </p:cNvPr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77" y="1695799"/>
            <a:ext cx="3458249" cy="3458249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6EB7B6-5BED-FF4D-80FB-E86BED67259A}"/>
              </a:ext>
            </a:extLst>
          </p:cNvPr>
          <p:cNvSpPr/>
          <p:nvPr/>
        </p:nvSpPr>
        <p:spPr>
          <a:xfrm>
            <a:off x="5980423" y="3244334"/>
            <a:ext cx="231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 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91C14C-48B4-1847-AD2A-C7F67A110F21}"/>
              </a:ext>
            </a:extLst>
          </p:cNvPr>
          <p:cNvSpPr/>
          <p:nvPr/>
        </p:nvSpPr>
        <p:spPr>
          <a:xfrm>
            <a:off x="5980423" y="3244334"/>
            <a:ext cx="231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50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1893900" y="2892140"/>
            <a:ext cx="27184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2020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1"/>
          <p:cNvSpPr txBox="1">
            <a:spLocks noGrp="1"/>
          </p:cNvSpPr>
          <p:nvPr>
            <p:ph type="title"/>
          </p:nvPr>
        </p:nvSpPr>
        <p:spPr>
          <a:xfrm>
            <a:off x="1849700" y="5219488"/>
            <a:ext cx="28068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2019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87400" y="347733"/>
            <a:ext cx="10817200" cy="72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SzPts val="990"/>
            </a:pPr>
            <a:r>
              <a:rPr lang="en" sz="5253" b="1" u="sng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Academic Impairment Due to Mental Health Concerns (Past 4 weeks)</a:t>
            </a:r>
            <a:endParaRPr sz="5253" b="1" u="sng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601" y="4540068"/>
            <a:ext cx="4395580" cy="2169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2286033"/>
            <a:ext cx="4118733" cy="202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1"/>
          <p:cNvSpPr/>
          <p:nvPr/>
        </p:nvSpPr>
        <p:spPr>
          <a:xfrm>
            <a:off x="9196167" y="2599400"/>
            <a:ext cx="2649600" cy="165920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4400" b="1">
                <a:solidFill>
                  <a:srgbClr val="FFFFFF"/>
                </a:solidFill>
              </a:rPr>
              <a:t>83%</a:t>
            </a:r>
            <a:endParaRPr sz="4400" b="1">
              <a:solidFill>
                <a:srgbClr val="FFFFFF"/>
              </a:solidFill>
            </a:endParaRPr>
          </a:p>
          <a:p>
            <a:pPr algn="ctr"/>
            <a:r>
              <a:rPr lang="en" sz="1600" b="1">
                <a:solidFill>
                  <a:srgbClr val="FFFFFF"/>
                </a:solidFill>
              </a:rPr>
              <a:t>Reported at least 1 day of academic impairment due to MH</a:t>
            </a:r>
            <a:endParaRPr sz="1600" b="1">
              <a:solidFill>
                <a:srgbClr val="FFFFFF"/>
              </a:solidFill>
            </a:endParaRPr>
          </a:p>
        </p:txBody>
      </p:sp>
      <p:sp>
        <p:nvSpPr>
          <p:cNvPr id="199" name="Google Shape;199;p31"/>
          <p:cNvSpPr/>
          <p:nvPr/>
        </p:nvSpPr>
        <p:spPr>
          <a:xfrm>
            <a:off x="9196167" y="4836500"/>
            <a:ext cx="2649600" cy="157640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4400" b="1">
                <a:solidFill>
                  <a:srgbClr val="FFFFFF"/>
                </a:solidFill>
              </a:rPr>
              <a:t>78%</a:t>
            </a:r>
            <a:endParaRPr sz="4400" b="1">
              <a:solidFill>
                <a:srgbClr val="FFFFFF"/>
              </a:solidFill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n" sz="1600" b="1">
                <a:solidFill>
                  <a:schemeClr val="lt1"/>
                </a:solidFill>
              </a:rPr>
              <a:t>Reported at least 1 day of academic impairment due to MH</a:t>
            </a:r>
            <a:endParaRPr sz="4400" b="1">
              <a:solidFill>
                <a:srgbClr val="FFFFFF"/>
              </a:solidFill>
            </a:endParaRPr>
          </a:p>
        </p:txBody>
      </p:sp>
      <p:sp>
        <p:nvSpPr>
          <p:cNvPr id="200" name="Google Shape;200;p31"/>
          <p:cNvSpPr/>
          <p:nvPr/>
        </p:nvSpPr>
        <p:spPr>
          <a:xfrm rot="-5400000">
            <a:off x="2464900" y="4296100"/>
            <a:ext cx="1576400" cy="64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>
                <a:solidFill>
                  <a:srgbClr val="FFFFFF"/>
                </a:solidFill>
              </a:rPr>
              <a:t>Increase</a:t>
            </a:r>
            <a:endParaRPr sz="2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680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8EE9F02-E833-1145-B674-A3127B462D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705567"/>
              </p:ext>
            </p:extLst>
          </p:nvPr>
        </p:nvGraphicFramePr>
        <p:xfrm>
          <a:off x="211137" y="784225"/>
          <a:ext cx="11769725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5869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D3EF8EB-A5A9-DD42-A37F-BD67A68148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8373459"/>
              </p:ext>
            </p:extLst>
          </p:nvPr>
        </p:nvGraphicFramePr>
        <p:xfrm>
          <a:off x="100013" y="200025"/>
          <a:ext cx="12091988" cy="651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648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C4BA311-F085-4842-9983-56DDE6E6E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7992069"/>
              </p:ext>
            </p:extLst>
          </p:nvPr>
        </p:nvGraphicFramePr>
        <p:xfrm>
          <a:off x="335756" y="295274"/>
          <a:ext cx="11665744" cy="639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9527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48D1AFA-2DB5-FD4B-A1D0-66C61C1871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5450182"/>
              </p:ext>
            </p:extLst>
          </p:nvPr>
        </p:nvGraphicFramePr>
        <p:xfrm>
          <a:off x="603250" y="527050"/>
          <a:ext cx="1098550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2535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2E72EF-C288-2345-B2CE-4B00925141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646711"/>
              </p:ext>
            </p:extLst>
          </p:nvPr>
        </p:nvGraphicFramePr>
        <p:xfrm>
          <a:off x="171450" y="435769"/>
          <a:ext cx="11549062" cy="5986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6519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3227C48-4F4E-CA41-8200-A822850DC4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097785"/>
              </p:ext>
            </p:extLst>
          </p:nvPr>
        </p:nvGraphicFramePr>
        <p:xfrm>
          <a:off x="328613" y="257175"/>
          <a:ext cx="11587162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8109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5D3CE-984E-C743-B81E-50B10682B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" b="1" dirty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Birds Eye View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FDEBE-F9CF-614C-B13D-9EFB47B48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457200" lvl="0" indent="-346075">
              <a:lnSpc>
                <a:spcPct val="150000"/>
              </a:lnSpc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Mental health symptoms continues to impact students across all groups</a:t>
            </a:r>
          </a:p>
          <a:p>
            <a:pPr marL="457200" lvl="0" indent="-346075">
              <a:lnSpc>
                <a:spcPct val="150000"/>
              </a:lnSpc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In this ongoing pandemic students report low sense of belonging compared with previous semesters </a:t>
            </a:r>
          </a:p>
          <a:p>
            <a:pPr marL="457200" lvl="0" indent="-346075">
              <a:lnSpc>
                <a:spcPct val="150000"/>
              </a:lnSpc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Treatment rates among students with symptoms remain low, particularly for students of color</a:t>
            </a:r>
          </a:p>
          <a:p>
            <a:pPr marL="457200" lvl="0" indent="-346075">
              <a:lnSpc>
                <a:spcPct val="150000"/>
              </a:lnSpc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Access to mental health services continues to be a challenge, particularly for gender minority students</a:t>
            </a:r>
          </a:p>
          <a:p>
            <a:pPr marL="457200" lvl="0" indent="-346075">
              <a:lnSpc>
                <a:spcPct val="150000"/>
              </a:lnSpc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This summer, more data will be shared regarding COVID-19 and the impact on students. This will be the first year of a full academic-year of COVID-19 data. </a:t>
            </a:r>
          </a:p>
        </p:txBody>
      </p:sp>
    </p:spTree>
    <p:extLst>
      <p:ext uri="{BB962C8B-B14F-4D97-AF65-F5344CB8AC3E}">
        <p14:creationId xmlns:p14="http://schemas.microsoft.com/office/powerpoint/2010/main" val="275169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514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oogle Shape;500;p73">
            <a:extLst>
              <a:ext uri="{FF2B5EF4-FFF2-40B4-BE49-F238E27FC236}">
                <a16:creationId xmlns:a16="http://schemas.microsoft.com/office/drawing/2014/main" id="{7139C2FC-4CBC-1347-8E2B-FCA279DBF6FC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60771" y="1535135"/>
            <a:ext cx="3778286" cy="3778286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61064A-6997-CD40-B4D2-592AE0EE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1644" y="2510395"/>
            <a:ext cx="6451109" cy="327458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https://healthymindsnetwork.org/</a:t>
            </a:r>
          </a:p>
          <a:p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healthyminds@umich.edu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Thank you for joining us today!</a:t>
            </a:r>
            <a:r>
              <a:rPr lang="en-US" dirty="0">
                <a:solidFill>
                  <a:srgbClr val="FFFFFF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432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BBC9-1097-1C4C-9900-72BC421DF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0E76-AE0D-474E-9AFD-D6AD0E4E4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ED2AC6-E7E8-C84B-A507-A433CCF56E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57" y="0"/>
            <a:ext cx="12197957" cy="72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53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272D7-B40C-E549-AC41-D1253F7E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/>
              <a:t>COVID-19 &amp; College Mental Health</a:t>
            </a:r>
            <a:endParaRPr lang="en-US" dirty="0"/>
          </a:p>
        </p:txBody>
      </p:sp>
      <p:sp>
        <p:nvSpPr>
          <p:cNvPr id="1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8E8B1-8825-B74E-B19D-610A7753F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en-US" sz="2400" dirty="0">
                <a:cs typeface="Arial" panose="020B0604020202020204" pitchFamily="34" charset="0"/>
              </a:rPr>
              <a:t>NEW Covid-19 Module: Developed in collaboration with the American College Health Association</a:t>
            </a:r>
          </a:p>
          <a:p>
            <a:r>
              <a:rPr lang="en-US" sz="2400" dirty="0">
                <a:cs typeface="Arial" panose="020B0604020202020204" pitchFamily="34" charset="0"/>
              </a:rPr>
              <a:t>Piloted in </a:t>
            </a:r>
            <a:r>
              <a:rPr lang="en-US" sz="2400" b="1" dirty="0">
                <a:cs typeface="Arial" panose="020B0604020202020204" pitchFamily="34" charset="0"/>
              </a:rPr>
              <a:t>March-May (Spring) 2020</a:t>
            </a:r>
            <a:r>
              <a:rPr lang="en-US" sz="2400" dirty="0">
                <a:cs typeface="Arial" panose="020B0604020202020204" pitchFamily="34" charset="0"/>
              </a:rPr>
              <a:t>: 18,764 students on 14 campuses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Combined sample of HMS with ACHA national survey, the National College Health Assessment (NCHA)</a:t>
            </a:r>
          </a:p>
          <a:p>
            <a:r>
              <a:rPr lang="en-US" sz="2400" b="1" dirty="0">
                <a:cs typeface="Arial" panose="020B0604020202020204" pitchFamily="34" charset="0"/>
              </a:rPr>
              <a:t>September-December (Fall) 2020</a:t>
            </a:r>
            <a:r>
              <a:rPr lang="en-US" sz="2400" dirty="0">
                <a:cs typeface="Arial" panose="020B0604020202020204" pitchFamily="34" charset="0"/>
              </a:rPr>
              <a:t>: 15,966 students on 29 campuses responded to COVID Module</a:t>
            </a:r>
          </a:p>
          <a:p>
            <a:r>
              <a:rPr lang="en-US" sz="2400" b="1" dirty="0">
                <a:cs typeface="Arial" panose="020B0604020202020204" pitchFamily="34" charset="0"/>
              </a:rPr>
              <a:t>Pre-COVID September-December </a:t>
            </a:r>
            <a:r>
              <a:rPr lang="en-US" sz="2400" dirty="0">
                <a:cs typeface="Arial" panose="020B0604020202020204" pitchFamily="34" charset="0"/>
              </a:rPr>
              <a:t>(</a:t>
            </a:r>
            <a:r>
              <a:rPr lang="en-US" sz="2400" b="1" dirty="0">
                <a:cs typeface="Arial" panose="020B0604020202020204" pitchFamily="34" charset="0"/>
              </a:rPr>
              <a:t>Fall) 2019</a:t>
            </a:r>
            <a:r>
              <a:rPr lang="en-US" sz="2400" dirty="0">
                <a:cs typeface="Arial" panose="020B0604020202020204" pitchFamily="34" charset="0"/>
              </a:rPr>
              <a:t>: 33,372 students on 32 campuses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4357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4809B94-C286-984F-AF07-1C1E041880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313386"/>
              </p:ext>
            </p:extLst>
          </p:nvPr>
        </p:nvGraphicFramePr>
        <p:xfrm>
          <a:off x="309562" y="221456"/>
          <a:ext cx="11572875" cy="641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6773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1734900" y="2380873"/>
            <a:ext cx="27184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2020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2796" y="1566401"/>
            <a:ext cx="5091275" cy="202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0474" y="4129493"/>
            <a:ext cx="5562361" cy="237044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1690767" y="4461271"/>
            <a:ext cx="28068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2019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>
            <a:off x="687400" y="383667"/>
            <a:ext cx="10817200" cy="72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SzPts val="990"/>
            </a:pPr>
            <a:r>
              <a:rPr lang="en" sz="5253" b="1" u="sng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Depression</a:t>
            </a:r>
            <a:endParaRPr sz="5253" b="1" u="sng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6"/>
          <p:cNvSpPr/>
          <p:nvPr/>
        </p:nvSpPr>
        <p:spPr>
          <a:xfrm rot="-5400000">
            <a:off x="6104382" y="3611244"/>
            <a:ext cx="3434545" cy="10364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olidFill>
                  <a:srgbClr val="FFFFFF"/>
                </a:solidFill>
              </a:rPr>
              <a:t>Increase in Depression</a:t>
            </a:r>
            <a:endParaRPr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9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>
            <a:spLocks noGrp="1"/>
          </p:cNvSpPr>
          <p:nvPr>
            <p:ph type="title"/>
          </p:nvPr>
        </p:nvSpPr>
        <p:spPr>
          <a:xfrm>
            <a:off x="1734900" y="2380873"/>
            <a:ext cx="27184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2020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1690767" y="4461271"/>
            <a:ext cx="2806800" cy="8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" sz="4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Fall 2019</a:t>
            </a:r>
            <a:endParaRPr sz="4800" b="1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7"/>
          <p:cNvSpPr txBox="1">
            <a:spLocks noGrp="1"/>
          </p:cNvSpPr>
          <p:nvPr>
            <p:ph type="title"/>
          </p:nvPr>
        </p:nvSpPr>
        <p:spPr>
          <a:xfrm>
            <a:off x="687400" y="347733"/>
            <a:ext cx="10817200" cy="72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SzPts val="990"/>
            </a:pPr>
            <a:r>
              <a:rPr lang="en" sz="5253" b="1" u="sng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Anxiety</a:t>
            </a:r>
            <a:endParaRPr sz="5253" b="1" u="sng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234" y="4547334"/>
            <a:ext cx="4551401" cy="188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234" y="2016868"/>
            <a:ext cx="4551401" cy="188383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7"/>
          <p:cNvSpPr/>
          <p:nvPr/>
        </p:nvSpPr>
        <p:spPr>
          <a:xfrm rot="-5400000">
            <a:off x="6279534" y="3788625"/>
            <a:ext cx="2896800" cy="8916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olidFill>
                  <a:srgbClr val="FFFFFF"/>
                </a:solidFill>
              </a:rPr>
              <a:t>Increase in Anxiety</a:t>
            </a:r>
            <a:endParaRPr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27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C00AB33-888D-3B4D-A46C-A7D7F77988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738519"/>
              </p:ext>
            </p:extLst>
          </p:nvPr>
        </p:nvGraphicFramePr>
        <p:xfrm>
          <a:off x="1203325" y="539750"/>
          <a:ext cx="9785350" cy="577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769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4DCFCDA-C286-D942-BD59-FB4E7C32F1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5297195"/>
              </p:ext>
            </p:extLst>
          </p:nvPr>
        </p:nvGraphicFramePr>
        <p:xfrm>
          <a:off x="716359" y="130572"/>
          <a:ext cx="10759282" cy="659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0446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8"/>
          <p:cNvSpPr txBox="1">
            <a:spLocks noGrp="1"/>
          </p:cNvSpPr>
          <p:nvPr>
            <p:ph type="title"/>
          </p:nvPr>
        </p:nvSpPr>
        <p:spPr>
          <a:xfrm>
            <a:off x="687400" y="341567"/>
            <a:ext cx="10817200" cy="72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SzPts val="990"/>
            </a:pPr>
            <a:r>
              <a:rPr lang="en" sz="4853" b="1" u="sng" dirty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Loneliness: Fall 2020</a:t>
            </a:r>
            <a:endParaRPr sz="4853" b="1" u="sng" dirty="0">
              <a:solidFill>
                <a:srgbClr val="5B9B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401" y="1605518"/>
            <a:ext cx="10167332" cy="3646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504568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458</Words>
  <Application>Microsoft Office PowerPoint</Application>
  <PresentationFormat>Widescreen</PresentationFormat>
  <Paragraphs>81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Corbel</vt:lpstr>
      <vt:lpstr>Wingdings 2</vt:lpstr>
      <vt:lpstr>Frame</vt:lpstr>
      <vt:lpstr>Office Theme</vt:lpstr>
      <vt:lpstr>Mental Health &amp; Wellbeing during COVID-19: Data from the Healthy minds Study</vt:lpstr>
      <vt:lpstr>PowerPoint Presentation</vt:lpstr>
      <vt:lpstr>COVID-19 &amp; College Mental Health</vt:lpstr>
      <vt:lpstr>PowerPoint Presentation</vt:lpstr>
      <vt:lpstr>Fall 2020</vt:lpstr>
      <vt:lpstr>Fall 2020</vt:lpstr>
      <vt:lpstr>PowerPoint Presentation</vt:lpstr>
      <vt:lpstr>PowerPoint Presentation</vt:lpstr>
      <vt:lpstr>Loneliness: Fall 2020</vt:lpstr>
      <vt:lpstr>Fall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Birds Eye 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in College Student Populations</dc:title>
  <dc:creator>Zhou, Sasha</dc:creator>
  <cp:lastModifiedBy>Paula Guro</cp:lastModifiedBy>
  <cp:revision>54</cp:revision>
  <cp:lastPrinted>2020-10-22T17:06:14Z</cp:lastPrinted>
  <dcterms:created xsi:type="dcterms:W3CDTF">2020-10-22T14:27:18Z</dcterms:created>
  <dcterms:modified xsi:type="dcterms:W3CDTF">2021-04-08T19:19:03Z</dcterms:modified>
</cp:coreProperties>
</file>