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8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2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3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14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15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16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  <p:sldMasterId id="2147483852" r:id="rId2"/>
  </p:sldMasterIdLst>
  <p:notesMasterIdLst>
    <p:notesMasterId r:id="rId21"/>
  </p:notesMasterIdLst>
  <p:sldIdLst>
    <p:sldId id="256" r:id="rId3"/>
    <p:sldId id="257" r:id="rId4"/>
    <p:sldId id="383" r:id="rId5"/>
    <p:sldId id="822" r:id="rId6"/>
    <p:sldId id="269" r:id="rId7"/>
    <p:sldId id="270" r:id="rId8"/>
    <p:sldId id="824" r:id="rId9"/>
    <p:sldId id="825" r:id="rId10"/>
    <p:sldId id="271" r:id="rId11"/>
    <p:sldId id="274" r:id="rId12"/>
    <p:sldId id="826" r:id="rId13"/>
    <p:sldId id="827" r:id="rId14"/>
    <p:sldId id="828" r:id="rId15"/>
    <p:sldId id="829" r:id="rId16"/>
    <p:sldId id="284" r:id="rId17"/>
    <p:sldId id="285" r:id="rId18"/>
    <p:sldId id="830" r:id="rId19"/>
    <p:sldId id="821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467"/>
    <p:restoredTop sz="71837"/>
  </p:normalViewPr>
  <p:slideViewPr>
    <p:cSldViewPr snapToGrid="0" snapToObjects="1">
      <p:cViewPr varScale="1">
        <p:scale>
          <a:sx n="48" d="100"/>
          <a:sy n="48" d="100"/>
        </p:scale>
        <p:origin x="1192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7" d="100"/>
          <a:sy n="97" d="100"/>
        </p:scale>
        <p:origin x="4328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admin\Desktop\Professoring\Conferences\HMS%20Symposium%20Winter%202021\Symposium%20Data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admin\Desktop\Professoring\Conferences\HMS%20Symposium%20Winter%202021\Symposium%20Data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admin\Desktop\Professoring\Conferences\HMS%20Symposium%20Winter%202021\Symposium%20Data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admin\Desktop\Professoring\Conferences\HMS%20Symposium%20Winter%202021\Symposium%20Data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admin\Desktop\Professoring\Conferences\HMS%20Symposium%20Winter%202021\Symposium%20Data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admin\Desktop\Professoring\Conferences\HMS%20Symposium%20Winter%202021\Symposium%20Data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admin\Desktop\Professoring\Conferences\HMS%20Symposium%20Winter%202021\Symposium%20Data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admin\Desktop\Professoring\Conferences\HMS%20Symposium%20Winter%202021\Symposium%20Data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admin\Desktop\Professoring\Conferences\HMS%20Symposium%20Winter%202021\Symposium%20Data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b="1" dirty="0"/>
              <a:t>COVID-19</a:t>
            </a:r>
            <a:r>
              <a:rPr lang="en-US" sz="2400" b="1" baseline="0" dirty="0"/>
              <a:t> and Mental Health</a:t>
            </a:r>
            <a:endParaRPr lang="en-US" sz="2400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4516768737241163E-2"/>
          <c:y val="0.15563979792638855"/>
          <c:w val="0.90341190067290955"/>
          <c:h val="0.7206144327248511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Fall 2019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Sheet1!$B$1:$E$1</c:f>
              <c:strCache>
                <c:ptCount val="4"/>
                <c:pt idx="0">
                  <c:v>Depression</c:v>
                </c:pt>
                <c:pt idx="1">
                  <c:v>Anxiety</c:v>
                </c:pt>
                <c:pt idx="2">
                  <c:v>Suicidal Ideation</c:v>
                </c:pt>
                <c:pt idx="3">
                  <c:v>Flourishing</c:v>
                </c:pt>
              </c:strCache>
            </c:strRef>
          </c:cat>
          <c:val>
            <c:numRef>
              <c:f>Sheet1!$B$2:$E$2</c:f>
              <c:numCache>
                <c:formatCode>0.00%</c:formatCode>
                <c:ptCount val="4"/>
                <c:pt idx="0">
                  <c:v>0.35670000000000002</c:v>
                </c:pt>
                <c:pt idx="1">
                  <c:v>0.30990000000000001</c:v>
                </c:pt>
                <c:pt idx="2">
                  <c:v>0.1431</c:v>
                </c:pt>
                <c:pt idx="3">
                  <c:v>0.38080000000000003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5FD-2041-870F-5EA80C43F590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Spring 2020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Sheet1!$B$1:$E$1</c:f>
              <c:strCache>
                <c:ptCount val="4"/>
                <c:pt idx="0">
                  <c:v>Depression</c:v>
                </c:pt>
                <c:pt idx="1">
                  <c:v>Anxiety</c:v>
                </c:pt>
                <c:pt idx="2">
                  <c:v>Suicidal Ideation</c:v>
                </c:pt>
                <c:pt idx="3">
                  <c:v>Flourishing</c:v>
                </c:pt>
              </c:strCache>
            </c:strRef>
          </c:cat>
          <c:val>
            <c:numRef>
              <c:f>Sheet1!$B$3:$E$3</c:f>
              <c:numCache>
                <c:formatCode>0.00%</c:formatCode>
                <c:ptCount val="4"/>
                <c:pt idx="0">
                  <c:v>0.40899999999999997</c:v>
                </c:pt>
                <c:pt idx="1">
                  <c:v>0.31</c:v>
                </c:pt>
                <c:pt idx="2">
                  <c:v>0.1052</c:v>
                </c:pt>
                <c:pt idx="3">
                  <c:v>0.36599999999999999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5FD-2041-870F-5EA80C43F590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Fall 2020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Sheet1!$B$1:$E$1</c:f>
              <c:strCache>
                <c:ptCount val="4"/>
                <c:pt idx="0">
                  <c:v>Depression</c:v>
                </c:pt>
                <c:pt idx="1">
                  <c:v>Anxiety</c:v>
                </c:pt>
                <c:pt idx="2">
                  <c:v>Suicidal Ideation</c:v>
                </c:pt>
                <c:pt idx="3">
                  <c:v>Flourishing</c:v>
                </c:pt>
              </c:strCache>
            </c:strRef>
          </c:cat>
          <c:val>
            <c:numRef>
              <c:f>Sheet1!$B$4:$E$4</c:f>
              <c:numCache>
                <c:formatCode>0.00%</c:formatCode>
                <c:ptCount val="4"/>
                <c:pt idx="0">
                  <c:v>0.39179999999999998</c:v>
                </c:pt>
                <c:pt idx="1">
                  <c:v>0.33779999999999999</c:v>
                </c:pt>
                <c:pt idx="2">
                  <c:v>0.13089999999999999</c:v>
                </c:pt>
                <c:pt idx="3">
                  <c:v>0.38900000000000001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5FD-2041-870F-5EA80C43F59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26943359"/>
        <c:axId val="168035727"/>
      </c:barChart>
      <c:catAx>
        <c:axId val="426943359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1" dirty="0"/>
                  <a:t>Mental Health Condition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8035727"/>
        <c:crosses val="autoZero"/>
        <c:auto val="1"/>
        <c:lblAlgn val="ctr"/>
        <c:lblOffset val="100"/>
        <c:noMultiLvlLbl val="0"/>
      </c:catAx>
      <c:valAx>
        <c:axId val="16803572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/>
                  <a:t>% of Students 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694335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0.33078850328894072"/>
          <c:y val="7.177391798834247E-2"/>
          <c:w val="0.33622811963319399"/>
          <c:h val="0.1125864524383765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b="1" dirty="0"/>
              <a:t>COVID-19</a:t>
            </a:r>
            <a:r>
              <a:rPr lang="en-US" sz="2400" b="1" baseline="0" dirty="0"/>
              <a:t> and Substance Use/Binge Drinking</a:t>
            </a:r>
            <a:endParaRPr lang="en-US" sz="2400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Sheet1!$I$41</c:f>
              <c:strCache>
                <c:ptCount val="1"/>
                <c:pt idx="0">
                  <c:v>Fall 2019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Sheet1!$J$40:$K$40</c:f>
              <c:strCache>
                <c:ptCount val="2"/>
                <c:pt idx="0">
                  <c:v>Drug Use (last month)</c:v>
                </c:pt>
                <c:pt idx="1">
                  <c:v>Binge Drinking (last 2 weeks)</c:v>
                </c:pt>
              </c:strCache>
            </c:strRef>
          </c:cat>
          <c:val>
            <c:numRef>
              <c:f>Sheet1!$J$41:$K$41</c:f>
              <c:numCache>
                <c:formatCode>0.00%</c:formatCode>
                <c:ptCount val="2"/>
                <c:pt idx="0">
                  <c:v>0.2631</c:v>
                </c:pt>
                <c:pt idx="1">
                  <c:v>0.38279999999999997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0DF-9040-BFD8-C27572CE55FB}"/>
            </c:ext>
          </c:extLst>
        </c:ser>
        <c:ser>
          <c:idx val="1"/>
          <c:order val="1"/>
          <c:tx>
            <c:strRef>
              <c:f>Sheet1!$I$42</c:f>
              <c:strCache>
                <c:ptCount val="1"/>
                <c:pt idx="0">
                  <c:v>Spring 2020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Sheet1!$J$40:$K$40</c:f>
              <c:strCache>
                <c:ptCount val="2"/>
                <c:pt idx="0">
                  <c:v>Drug Use (last month)</c:v>
                </c:pt>
                <c:pt idx="1">
                  <c:v>Binge Drinking (last 2 weeks)</c:v>
                </c:pt>
              </c:strCache>
            </c:strRef>
          </c:cat>
          <c:val>
            <c:numRef>
              <c:f>Sheet1!$J$42:$K$42</c:f>
              <c:numCache>
                <c:formatCode>0.00%</c:formatCode>
                <c:ptCount val="2"/>
                <c:pt idx="0">
                  <c:v>0.20930000000000001</c:v>
                </c:pt>
                <c:pt idx="1">
                  <c:v>0.20899999999999999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0DF-9040-BFD8-C27572CE55FB}"/>
            </c:ext>
          </c:extLst>
        </c:ser>
        <c:ser>
          <c:idx val="2"/>
          <c:order val="2"/>
          <c:tx>
            <c:strRef>
              <c:f>Sheet1!$I$43</c:f>
              <c:strCache>
                <c:ptCount val="1"/>
                <c:pt idx="0">
                  <c:v>Fall 2020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Sheet1!$J$40:$K$40</c:f>
              <c:strCache>
                <c:ptCount val="2"/>
                <c:pt idx="0">
                  <c:v>Drug Use (last month)</c:v>
                </c:pt>
                <c:pt idx="1">
                  <c:v>Binge Drinking (last 2 weeks)</c:v>
                </c:pt>
              </c:strCache>
            </c:strRef>
          </c:cat>
          <c:val>
            <c:numRef>
              <c:f>Sheet1!$J$43:$K$43</c:f>
              <c:numCache>
                <c:formatCode>0.00%</c:formatCode>
                <c:ptCount val="2"/>
                <c:pt idx="0">
                  <c:v>0.2094</c:v>
                </c:pt>
                <c:pt idx="1">
                  <c:v>0.28199999999999997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0DF-9040-BFD8-C27572CE55F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773081152"/>
        <c:axId val="1805710992"/>
      </c:barChart>
      <c:catAx>
        <c:axId val="17730811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05710992"/>
        <c:crosses val="autoZero"/>
        <c:auto val="1"/>
        <c:lblAlgn val="ctr"/>
        <c:lblOffset val="100"/>
        <c:noMultiLvlLbl val="0"/>
      </c:catAx>
      <c:valAx>
        <c:axId val="18057109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/>
                  <a:t>% of Students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730811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8329799138508077"/>
          <c:y val="0.11155074846413426"/>
          <c:w val="0.43199395013974973"/>
          <c:h val="6.097880072683222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/>
              <a:t>COVID-19</a:t>
            </a:r>
            <a:r>
              <a:rPr lang="en-US" sz="2400" baseline="0"/>
              <a:t> &amp; </a:t>
            </a:r>
            <a:r>
              <a:rPr lang="en-US" sz="2400"/>
              <a:t>Sense of Belonging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2127889273200873"/>
          <c:y val="0.16641728664434241"/>
          <c:w val="0.81865338441497904"/>
          <c:h val="0.7785155007045775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Sheet1!$J$47</c:f>
              <c:strCache>
                <c:ptCount val="1"/>
                <c:pt idx="0">
                  <c:v>Fall 2019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Sheet1!$K$46</c:f>
              <c:strCache>
                <c:ptCount val="1"/>
                <c:pt idx="0">
                  <c:v>"I see myself as part of the campus community"</c:v>
                </c:pt>
              </c:strCache>
            </c:strRef>
          </c:cat>
          <c:val>
            <c:numRef>
              <c:f>Sheet1!$K$47</c:f>
              <c:numCache>
                <c:formatCode>0.00%</c:formatCode>
                <c:ptCount val="1"/>
                <c:pt idx="0">
                  <c:v>0.69269999999999998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27F-464C-8B24-1D34B586CB75}"/>
            </c:ext>
          </c:extLst>
        </c:ser>
        <c:ser>
          <c:idx val="1"/>
          <c:order val="1"/>
          <c:tx>
            <c:strRef>
              <c:f>Sheet1!$J$48</c:f>
              <c:strCache>
                <c:ptCount val="1"/>
                <c:pt idx="0">
                  <c:v>Spring 2020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Sheet1!$K$46</c:f>
              <c:strCache>
                <c:ptCount val="1"/>
                <c:pt idx="0">
                  <c:v>"I see myself as part of the campus community"</c:v>
                </c:pt>
              </c:strCache>
            </c:strRef>
          </c:cat>
          <c:val>
            <c:numRef>
              <c:f>Sheet1!$K$48</c:f>
              <c:numCache>
                <c:formatCode>0.00%</c:formatCode>
                <c:ptCount val="1"/>
                <c:pt idx="0">
                  <c:v>0.73089999999999999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27F-464C-8B24-1D34B586CB75}"/>
            </c:ext>
          </c:extLst>
        </c:ser>
        <c:ser>
          <c:idx val="2"/>
          <c:order val="2"/>
          <c:tx>
            <c:strRef>
              <c:f>Sheet1!$J$49</c:f>
              <c:strCache>
                <c:ptCount val="1"/>
                <c:pt idx="0">
                  <c:v>Fall 2020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Sheet1!$K$46</c:f>
              <c:strCache>
                <c:ptCount val="1"/>
                <c:pt idx="0">
                  <c:v>"I see myself as part of the campus community"</c:v>
                </c:pt>
              </c:strCache>
            </c:strRef>
          </c:cat>
          <c:val>
            <c:numRef>
              <c:f>Sheet1!$K$49</c:f>
              <c:numCache>
                <c:formatCode>0.00%</c:formatCode>
                <c:ptCount val="1"/>
                <c:pt idx="0">
                  <c:v>0.63919999999999999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27F-464C-8B24-1D34B586CB7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32592863"/>
        <c:axId val="170151087"/>
      </c:barChart>
      <c:catAx>
        <c:axId val="43259286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0151087"/>
        <c:crosses val="autoZero"/>
        <c:auto val="1"/>
        <c:lblAlgn val="ctr"/>
        <c:lblOffset val="100"/>
        <c:noMultiLvlLbl val="0"/>
      </c:catAx>
      <c:valAx>
        <c:axId val="17015108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dirty="0"/>
                  <a:t>% of</a:t>
                </a:r>
                <a:r>
                  <a:rPr lang="en-US" sz="1400" baseline="0" dirty="0"/>
                  <a:t> Students</a:t>
                </a:r>
                <a:endParaRPr lang="en-US" sz="1400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259286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2890343426262087"/>
          <c:y val="9.7111260273075539E-2"/>
          <c:w val="0.41894441608895805"/>
          <c:h val="4.963390756835180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b="1" i="0" u="none" strike="noStrike" baseline="0">
                <a:effectLst/>
              </a:rPr>
              <a:t>Current Treatment Among Students with Mental Health Symptoms</a:t>
            </a:r>
            <a:r>
              <a:rPr lang="en-US" sz="2400" b="1" i="0" u="none" strike="noStrike" baseline="0"/>
              <a:t> </a:t>
            </a:r>
            <a:endParaRPr lang="en-US" sz="2400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Sheet2!$A$3</c:f>
              <c:strCache>
                <c:ptCount val="1"/>
                <c:pt idx="0">
                  <c:v>Fall 2019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Sheet2!$B$2:$D$2</c:f>
              <c:strCache>
                <c:ptCount val="3"/>
                <c:pt idx="0">
                  <c:v>Psychotropic Meds</c:v>
                </c:pt>
                <c:pt idx="1">
                  <c:v>Therapy</c:v>
                </c:pt>
                <c:pt idx="2">
                  <c:v>Meds or Therapy</c:v>
                </c:pt>
              </c:strCache>
            </c:strRef>
          </c:cat>
          <c:val>
            <c:numRef>
              <c:f>Sheet2!$B$3:$D$3</c:f>
              <c:numCache>
                <c:formatCode>0.00%</c:formatCode>
                <c:ptCount val="3"/>
                <c:pt idx="0">
                  <c:v>0.26989999999999997</c:v>
                </c:pt>
                <c:pt idx="1">
                  <c:v>0.20979999999999999</c:v>
                </c:pt>
                <c:pt idx="2">
                  <c:v>0.36809999999999998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464-D344-95FF-902418BC0212}"/>
            </c:ext>
          </c:extLst>
        </c:ser>
        <c:ser>
          <c:idx val="1"/>
          <c:order val="1"/>
          <c:tx>
            <c:strRef>
              <c:f>Sheet2!$A$4</c:f>
              <c:strCache>
                <c:ptCount val="1"/>
                <c:pt idx="0">
                  <c:v>Spring 2020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Sheet2!$B$2:$D$2</c:f>
              <c:strCache>
                <c:ptCount val="3"/>
                <c:pt idx="0">
                  <c:v>Psychotropic Meds</c:v>
                </c:pt>
                <c:pt idx="1">
                  <c:v>Therapy</c:v>
                </c:pt>
                <c:pt idx="2">
                  <c:v>Meds or Therapy</c:v>
                </c:pt>
              </c:strCache>
            </c:strRef>
          </c:cat>
          <c:val>
            <c:numRef>
              <c:f>Sheet2!$B$4:$D$4</c:f>
              <c:numCache>
                <c:formatCode>0.00%</c:formatCode>
                <c:ptCount val="3"/>
                <c:pt idx="0">
                  <c:v>0.2034</c:v>
                </c:pt>
                <c:pt idx="1">
                  <c:v>0.17050000000000001</c:v>
                </c:pt>
                <c:pt idx="2">
                  <c:v>0.2757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464-D344-95FF-902418BC0212}"/>
            </c:ext>
          </c:extLst>
        </c:ser>
        <c:ser>
          <c:idx val="2"/>
          <c:order val="2"/>
          <c:tx>
            <c:strRef>
              <c:f>Sheet2!$A$5</c:f>
              <c:strCache>
                <c:ptCount val="1"/>
                <c:pt idx="0">
                  <c:v>Fall 2020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Sheet2!$B$2:$D$2</c:f>
              <c:strCache>
                <c:ptCount val="3"/>
                <c:pt idx="0">
                  <c:v>Psychotropic Meds</c:v>
                </c:pt>
                <c:pt idx="1">
                  <c:v>Therapy</c:v>
                </c:pt>
                <c:pt idx="2">
                  <c:v>Meds or Therapy</c:v>
                </c:pt>
              </c:strCache>
            </c:strRef>
          </c:cat>
          <c:val>
            <c:numRef>
              <c:f>Sheet2!$B$5:$D$5</c:f>
              <c:numCache>
                <c:formatCode>0.00%</c:formatCode>
                <c:ptCount val="3"/>
                <c:pt idx="0">
                  <c:v>0.26619999999999999</c:v>
                </c:pt>
                <c:pt idx="1">
                  <c:v>0.2059</c:v>
                </c:pt>
                <c:pt idx="2">
                  <c:v>0.36259999999999998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464-D344-95FF-902418BC021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33647487"/>
        <c:axId val="1772549216"/>
      </c:barChart>
      <c:catAx>
        <c:axId val="433647487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1" dirty="0"/>
                  <a:t>Type of Treatment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72549216"/>
        <c:crosses val="autoZero"/>
        <c:auto val="1"/>
        <c:lblAlgn val="ctr"/>
        <c:lblOffset val="100"/>
        <c:noMultiLvlLbl val="0"/>
      </c:catAx>
      <c:valAx>
        <c:axId val="17725492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/>
                  <a:t>% of Students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364748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1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en-US" sz="2000" b="1" i="0" baseline="0">
                <a:effectLst/>
              </a:rPr>
              <a:t>Current Treatment Among Racially Diverse Students with Mental Health Symptoms </a:t>
            </a:r>
            <a:endParaRPr lang="en-US" sz="2000" b="1">
              <a:effectLst/>
            </a:endParaRPr>
          </a:p>
        </c:rich>
      </c:tx>
      <c:layout>
        <c:manualLayout>
          <c:xMode val="edge"/>
          <c:yMode val="edge"/>
          <c:x val="0.12164643129286258"/>
          <c:y val="2.371824717562478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2000" b="1" i="0" u="none" strike="noStrike" kern="1200" spc="0" baseline="0">
              <a:solidFill>
                <a:sysClr val="windowText" lastClr="000000">
                  <a:lumMod val="65000"/>
                  <a:lumOff val="35000"/>
                </a:sys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Sheet2!$A$9</c:f>
              <c:strCache>
                <c:ptCount val="1"/>
                <c:pt idx="0">
                  <c:v>Fall 2019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Sheet2!$B$8:$H$8</c:f>
              <c:strCache>
                <c:ptCount val="7"/>
                <c:pt idx="0">
                  <c:v>White </c:v>
                </c:pt>
                <c:pt idx="1">
                  <c:v>Asian</c:v>
                </c:pt>
                <c:pt idx="2">
                  <c:v>Pac Islander</c:v>
                </c:pt>
                <c:pt idx="3">
                  <c:v>Black</c:v>
                </c:pt>
                <c:pt idx="4">
                  <c:v>Latino/a</c:v>
                </c:pt>
                <c:pt idx="5">
                  <c:v>Arab/Mid East</c:v>
                </c:pt>
                <c:pt idx="6">
                  <c:v>Am Indian/AK Native</c:v>
                </c:pt>
              </c:strCache>
            </c:strRef>
          </c:cat>
          <c:val>
            <c:numRef>
              <c:f>Sheet2!$B$9:$H$9</c:f>
              <c:numCache>
                <c:formatCode>0.00%</c:formatCode>
                <c:ptCount val="7"/>
                <c:pt idx="0">
                  <c:v>0.4204</c:v>
                </c:pt>
                <c:pt idx="1">
                  <c:v>0.25209999999999999</c:v>
                </c:pt>
                <c:pt idx="2">
                  <c:v>0.36730000000000002</c:v>
                </c:pt>
                <c:pt idx="3">
                  <c:v>0.2452</c:v>
                </c:pt>
                <c:pt idx="4">
                  <c:v>0.27010000000000001</c:v>
                </c:pt>
                <c:pt idx="5">
                  <c:v>0.27610000000000001</c:v>
                </c:pt>
                <c:pt idx="6">
                  <c:v>0.39410000000000001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8E5-7649-BD5F-0B1E0B452CC5}"/>
            </c:ext>
          </c:extLst>
        </c:ser>
        <c:ser>
          <c:idx val="1"/>
          <c:order val="1"/>
          <c:tx>
            <c:strRef>
              <c:f>Sheet2!$A$10</c:f>
              <c:strCache>
                <c:ptCount val="1"/>
                <c:pt idx="0">
                  <c:v>Spring 2020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Sheet2!$B$8:$H$8</c:f>
              <c:strCache>
                <c:ptCount val="7"/>
                <c:pt idx="0">
                  <c:v>White </c:v>
                </c:pt>
                <c:pt idx="1">
                  <c:v>Asian</c:v>
                </c:pt>
                <c:pt idx="2">
                  <c:v>Pac Islander</c:v>
                </c:pt>
                <c:pt idx="3">
                  <c:v>Black</c:v>
                </c:pt>
                <c:pt idx="4">
                  <c:v>Latino/a</c:v>
                </c:pt>
                <c:pt idx="5">
                  <c:v>Arab/Mid East</c:v>
                </c:pt>
                <c:pt idx="6">
                  <c:v>Am Indian/AK Native</c:v>
                </c:pt>
              </c:strCache>
            </c:strRef>
          </c:cat>
          <c:val>
            <c:numRef>
              <c:f>Sheet2!$B$10:$H$10</c:f>
              <c:numCache>
                <c:formatCode>0.00%</c:formatCode>
                <c:ptCount val="7"/>
                <c:pt idx="0">
                  <c:v>0.35060000000000002</c:v>
                </c:pt>
                <c:pt idx="1">
                  <c:v>0.14280000000000001</c:v>
                </c:pt>
                <c:pt idx="2">
                  <c:v>0.28889999999999999</c:v>
                </c:pt>
                <c:pt idx="3">
                  <c:v>0.21210000000000001</c:v>
                </c:pt>
                <c:pt idx="4">
                  <c:v>0.24660000000000001</c:v>
                </c:pt>
                <c:pt idx="5">
                  <c:v>0.23669999999999999</c:v>
                </c:pt>
                <c:pt idx="6">
                  <c:v>0.4209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8E5-7649-BD5F-0B1E0B452CC5}"/>
            </c:ext>
          </c:extLst>
        </c:ser>
        <c:ser>
          <c:idx val="2"/>
          <c:order val="2"/>
          <c:tx>
            <c:strRef>
              <c:f>Sheet2!$A$11</c:f>
              <c:strCache>
                <c:ptCount val="1"/>
                <c:pt idx="0">
                  <c:v>Fall 2020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Sheet2!$B$8:$H$8</c:f>
              <c:strCache>
                <c:ptCount val="7"/>
                <c:pt idx="0">
                  <c:v>White </c:v>
                </c:pt>
                <c:pt idx="1">
                  <c:v>Asian</c:v>
                </c:pt>
                <c:pt idx="2">
                  <c:v>Pac Islander</c:v>
                </c:pt>
                <c:pt idx="3">
                  <c:v>Black</c:v>
                </c:pt>
                <c:pt idx="4">
                  <c:v>Latino/a</c:v>
                </c:pt>
                <c:pt idx="5">
                  <c:v>Arab/Mid East</c:v>
                </c:pt>
                <c:pt idx="6">
                  <c:v>Am Indian/AK Native</c:v>
                </c:pt>
              </c:strCache>
            </c:strRef>
          </c:cat>
          <c:val>
            <c:numRef>
              <c:f>Sheet2!$B$11:$H$11</c:f>
              <c:numCache>
                <c:formatCode>0.00%</c:formatCode>
                <c:ptCount val="7"/>
                <c:pt idx="0">
                  <c:v>0.40550000000000003</c:v>
                </c:pt>
                <c:pt idx="1">
                  <c:v>0.2392</c:v>
                </c:pt>
                <c:pt idx="2">
                  <c:v>0.24510000000000001</c:v>
                </c:pt>
                <c:pt idx="3">
                  <c:v>0.27760000000000001</c:v>
                </c:pt>
                <c:pt idx="4">
                  <c:v>0.27339999999999998</c:v>
                </c:pt>
                <c:pt idx="5">
                  <c:v>0.2928</c:v>
                </c:pt>
                <c:pt idx="6">
                  <c:v>0.44379999999999997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8E5-7649-BD5F-0B1E0B452CC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805915376"/>
        <c:axId val="1805667744"/>
      </c:barChart>
      <c:catAx>
        <c:axId val="180591537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1" dirty="0"/>
                  <a:t>Race/Ethnic</a:t>
                </a:r>
                <a:r>
                  <a:rPr lang="en-US" sz="1400" b="1" baseline="0" dirty="0"/>
                  <a:t> Category</a:t>
                </a:r>
                <a:endParaRPr lang="en-US" sz="1400" b="1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05667744"/>
        <c:crosses val="autoZero"/>
        <c:auto val="1"/>
        <c:lblAlgn val="ctr"/>
        <c:lblOffset val="100"/>
        <c:noMultiLvlLbl val="0"/>
      </c:catAx>
      <c:valAx>
        <c:axId val="18056677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/>
                  <a:t>% Sttudents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059153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35185487293130274"/>
          <c:y val="8.2215909090909089E-2"/>
          <c:w val="0.29524887233407199"/>
          <c:h val="4.797303746122643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/>
              <a:t>COVID-19 Impact on Access to MH Services among Students with Mental Health Symptoms</a:t>
            </a:r>
          </a:p>
          <a:p>
            <a:pPr>
              <a:defRPr b="1"/>
            </a:pPr>
            <a:r>
              <a:rPr lang="en-US" b="1" i="1" dirty="0"/>
              <a:t>(students reporting more</a:t>
            </a:r>
            <a:r>
              <a:rPr lang="en-US" b="1" i="1" baseline="0" dirty="0"/>
              <a:t> difficulty in accessing treatment by race/ethnicity)</a:t>
            </a:r>
            <a:endParaRPr lang="en-US" b="1" i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Sheet2!$A$52</c:f>
              <c:strCache>
                <c:ptCount val="1"/>
                <c:pt idx="0">
                  <c:v>Spring 2020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Sheet2!$B$51:$H$51</c:f>
              <c:strCache>
                <c:ptCount val="7"/>
                <c:pt idx="0">
                  <c:v>White </c:v>
                </c:pt>
                <c:pt idx="1">
                  <c:v>Asian</c:v>
                </c:pt>
                <c:pt idx="2">
                  <c:v>Pac Islander</c:v>
                </c:pt>
                <c:pt idx="3">
                  <c:v>Black</c:v>
                </c:pt>
                <c:pt idx="4">
                  <c:v>Latino/a</c:v>
                </c:pt>
                <c:pt idx="5">
                  <c:v>Arab/Mid East</c:v>
                </c:pt>
                <c:pt idx="6">
                  <c:v>Am Indian/AK Native</c:v>
                </c:pt>
              </c:strCache>
            </c:strRef>
          </c:cat>
          <c:val>
            <c:numRef>
              <c:f>Sheet2!$B$52:$H$52</c:f>
              <c:numCache>
                <c:formatCode>0.00%</c:formatCode>
                <c:ptCount val="7"/>
                <c:pt idx="0">
                  <c:v>0.60429999999999995</c:v>
                </c:pt>
                <c:pt idx="1">
                  <c:v>0.56989999999999996</c:v>
                </c:pt>
                <c:pt idx="2">
                  <c:v>0.8397</c:v>
                </c:pt>
                <c:pt idx="3">
                  <c:v>0.58950000000000002</c:v>
                </c:pt>
                <c:pt idx="4">
                  <c:v>0.64100000000000001</c:v>
                </c:pt>
                <c:pt idx="5">
                  <c:v>0.66359999999999997</c:v>
                </c:pt>
                <c:pt idx="6">
                  <c:v>0.5978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4AB-7A4D-8C56-CE78BBDE8151}"/>
            </c:ext>
          </c:extLst>
        </c:ser>
        <c:ser>
          <c:idx val="1"/>
          <c:order val="1"/>
          <c:tx>
            <c:strRef>
              <c:f>Sheet2!$A$53</c:f>
              <c:strCache>
                <c:ptCount val="1"/>
                <c:pt idx="0">
                  <c:v>Fall 2020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Sheet2!$B$51:$H$51</c:f>
              <c:strCache>
                <c:ptCount val="7"/>
                <c:pt idx="0">
                  <c:v>White </c:v>
                </c:pt>
                <c:pt idx="1">
                  <c:v>Asian</c:v>
                </c:pt>
                <c:pt idx="2">
                  <c:v>Pac Islander</c:v>
                </c:pt>
                <c:pt idx="3">
                  <c:v>Black</c:v>
                </c:pt>
                <c:pt idx="4">
                  <c:v>Latino/a</c:v>
                </c:pt>
                <c:pt idx="5">
                  <c:v>Arab/Mid East</c:v>
                </c:pt>
                <c:pt idx="6">
                  <c:v>Am Indian/AK Native</c:v>
                </c:pt>
              </c:strCache>
            </c:strRef>
          </c:cat>
          <c:val>
            <c:numRef>
              <c:f>Sheet2!$B$53:$H$53</c:f>
              <c:numCache>
                <c:formatCode>0.00%</c:formatCode>
                <c:ptCount val="7"/>
                <c:pt idx="0">
                  <c:v>0.39800000000000002</c:v>
                </c:pt>
                <c:pt idx="1">
                  <c:v>0.36899999999999999</c:v>
                </c:pt>
                <c:pt idx="2">
                  <c:v>0.37759999999999999</c:v>
                </c:pt>
                <c:pt idx="3">
                  <c:v>0.40200000000000002</c:v>
                </c:pt>
                <c:pt idx="4">
                  <c:v>0.39800000000000002</c:v>
                </c:pt>
                <c:pt idx="5">
                  <c:v>0.46800000000000003</c:v>
                </c:pt>
                <c:pt idx="6">
                  <c:v>0.47689999999999999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4AB-7A4D-8C56-CE78BBDE815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808581216"/>
        <c:axId val="1765926608"/>
      </c:barChart>
      <c:catAx>
        <c:axId val="180858121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 dirty="0"/>
                  <a:t>Race/ethnic</a:t>
                </a:r>
                <a:r>
                  <a:rPr lang="en-US" b="1" baseline="0" dirty="0"/>
                  <a:t> Category</a:t>
                </a:r>
                <a:endParaRPr lang="en-US" b="1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65926608"/>
        <c:crosses val="autoZero"/>
        <c:auto val="1"/>
        <c:lblAlgn val="ctr"/>
        <c:lblOffset val="100"/>
        <c:noMultiLvlLbl val="0"/>
      </c:catAx>
      <c:valAx>
        <c:axId val="17659266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% Students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085812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 i="0" baseline="0" dirty="0">
                <a:effectLst/>
              </a:rPr>
              <a:t>COVID-19 Impact on Access to MH Services among Students with Mental Health Symptoms</a:t>
            </a:r>
            <a:endParaRPr lang="en-US" dirty="0">
              <a:effectLst/>
            </a:endParaRPr>
          </a:p>
          <a:p>
            <a:pPr>
              <a:defRPr/>
            </a:pPr>
            <a:r>
              <a:rPr lang="en-US" sz="1800" b="1" i="1" baseline="0" dirty="0">
                <a:effectLst/>
              </a:rPr>
              <a:t>(students reporting more difficulty in accessing treatment by gender)</a:t>
            </a:r>
            <a:endParaRPr lang="en-US" i="1" dirty="0">
              <a:effectLst/>
            </a:endParaRPr>
          </a:p>
          <a:p>
            <a:pPr>
              <a:defRPr/>
            </a:pP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Sheet3!$A$3</c:f>
              <c:strCache>
                <c:ptCount val="1"/>
                <c:pt idx="0">
                  <c:v>Spring 2020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Sheet3!$B$2:$D$2</c:f>
              <c:strCache>
                <c:ptCount val="3"/>
                <c:pt idx="0">
                  <c:v>Male</c:v>
                </c:pt>
                <c:pt idx="1">
                  <c:v>Female</c:v>
                </c:pt>
                <c:pt idx="2">
                  <c:v>Trans/non-conforming</c:v>
                </c:pt>
              </c:strCache>
            </c:strRef>
          </c:cat>
          <c:val>
            <c:numRef>
              <c:f>Sheet3!$B$3:$D$3</c:f>
              <c:numCache>
                <c:formatCode>0.00%</c:formatCode>
                <c:ptCount val="3"/>
                <c:pt idx="0">
                  <c:v>0.61780000000000002</c:v>
                </c:pt>
                <c:pt idx="1">
                  <c:v>0.60389999999999999</c:v>
                </c:pt>
                <c:pt idx="2">
                  <c:v>0.54469999999999996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694-8140-8F75-E30C323DFFBB}"/>
            </c:ext>
          </c:extLst>
        </c:ser>
        <c:ser>
          <c:idx val="1"/>
          <c:order val="1"/>
          <c:tx>
            <c:strRef>
              <c:f>Sheet3!$A$4</c:f>
              <c:strCache>
                <c:ptCount val="1"/>
                <c:pt idx="0">
                  <c:v>Fall 2020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Sheet3!$B$2:$D$2</c:f>
              <c:strCache>
                <c:ptCount val="3"/>
                <c:pt idx="0">
                  <c:v>Male</c:v>
                </c:pt>
                <c:pt idx="1">
                  <c:v>Female</c:v>
                </c:pt>
                <c:pt idx="2">
                  <c:v>Trans/non-conforming</c:v>
                </c:pt>
              </c:strCache>
            </c:strRef>
          </c:cat>
          <c:val>
            <c:numRef>
              <c:f>Sheet3!$B$4:$D$4</c:f>
              <c:numCache>
                <c:formatCode>0.00%</c:formatCode>
                <c:ptCount val="3"/>
                <c:pt idx="0">
                  <c:v>0.3362</c:v>
                </c:pt>
                <c:pt idx="1">
                  <c:v>0.4194</c:v>
                </c:pt>
                <c:pt idx="2">
                  <c:v>0.58360000000000001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694-8140-8F75-E30C323DFFB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774867584"/>
        <c:axId val="1774869232"/>
      </c:barChart>
      <c:catAx>
        <c:axId val="177486758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1"/>
                  <a:t>Gender Category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74869232"/>
        <c:crosses val="autoZero"/>
        <c:auto val="1"/>
        <c:lblAlgn val="ctr"/>
        <c:lblOffset val="100"/>
        <c:noMultiLvlLbl val="0"/>
      </c:catAx>
      <c:valAx>
        <c:axId val="17748692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1"/>
                  <a:t>% Students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748675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38401137863547402"/>
          <c:y val="0.14887317148813728"/>
          <c:w val="0.23660142915661553"/>
          <c:h val="5.542617894863798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/>
              <a:t>Financial Impact of Covid-19 on Students by Race/Ethnicity</a:t>
            </a:r>
          </a:p>
          <a:p>
            <a:pPr>
              <a:defRPr sz="2000" b="1"/>
            </a:pPr>
            <a:r>
              <a:rPr lang="en-US" b="1" i="1" dirty="0"/>
              <a:t>(% students reporting "more stressful" financial situation)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Sheet3!$A$10</c:f>
              <c:strCache>
                <c:ptCount val="1"/>
                <c:pt idx="0">
                  <c:v>Spring 2020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Sheet3!$B$9:$H$9</c:f>
              <c:strCache>
                <c:ptCount val="7"/>
                <c:pt idx="0">
                  <c:v>White </c:v>
                </c:pt>
                <c:pt idx="1">
                  <c:v>Asian</c:v>
                </c:pt>
                <c:pt idx="2">
                  <c:v>Pac Islander</c:v>
                </c:pt>
                <c:pt idx="3">
                  <c:v>Black</c:v>
                </c:pt>
                <c:pt idx="4">
                  <c:v>Latino/a</c:v>
                </c:pt>
                <c:pt idx="5">
                  <c:v>Arab/Mid East</c:v>
                </c:pt>
                <c:pt idx="6">
                  <c:v>Am Indian/AK Native</c:v>
                </c:pt>
              </c:strCache>
            </c:strRef>
          </c:cat>
          <c:val>
            <c:numRef>
              <c:f>Sheet3!$B$10:$H$10</c:f>
              <c:numCache>
                <c:formatCode>0.00%</c:formatCode>
                <c:ptCount val="7"/>
                <c:pt idx="0">
                  <c:v>0.61760000000000004</c:v>
                </c:pt>
                <c:pt idx="1">
                  <c:v>0.56330000000000002</c:v>
                </c:pt>
                <c:pt idx="2">
                  <c:v>0.72099999999999997</c:v>
                </c:pt>
                <c:pt idx="3">
                  <c:v>0.75139999999999996</c:v>
                </c:pt>
                <c:pt idx="4">
                  <c:v>0.73550000000000004</c:v>
                </c:pt>
                <c:pt idx="5">
                  <c:v>0.62329999999999997</c:v>
                </c:pt>
                <c:pt idx="6">
                  <c:v>0.59370000000000001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523-2444-938E-F6960AF65081}"/>
            </c:ext>
          </c:extLst>
        </c:ser>
        <c:ser>
          <c:idx val="1"/>
          <c:order val="1"/>
          <c:tx>
            <c:strRef>
              <c:f>Sheet3!$A$11</c:f>
              <c:strCache>
                <c:ptCount val="1"/>
                <c:pt idx="0">
                  <c:v>Fall 2020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4.3986256199853952E-3"/>
                  <c:y val="2.121453372626435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523-2444-938E-F6960AF65081}"/>
                </c:ext>
              </c:extLst>
            </c:dLbl>
            <c:dLbl>
              <c:idx val="2"/>
              <c:layout>
                <c:manualLayout>
                  <c:x val="7.697594834974477E-3"/>
                  <c:y val="2.12145337262647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523-2444-938E-F6960AF65081}"/>
                </c:ext>
              </c:extLst>
            </c:dLbl>
            <c:dLbl>
              <c:idx val="3"/>
              <c:layout>
                <c:manualLayout>
                  <c:x val="6.5979384299781228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523-2444-938E-F6960AF65081}"/>
                </c:ext>
              </c:extLst>
            </c:dLbl>
            <c:dLbl>
              <c:idx val="4"/>
              <c:layout>
                <c:manualLayout>
                  <c:x val="6.5979384299781228E-3"/>
                  <c:y val="-2.12145337262647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523-2444-938E-F6960AF6508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Sheet3!$B$9:$H$9</c:f>
              <c:strCache>
                <c:ptCount val="7"/>
                <c:pt idx="0">
                  <c:v>White </c:v>
                </c:pt>
                <c:pt idx="1">
                  <c:v>Asian</c:v>
                </c:pt>
                <c:pt idx="2">
                  <c:v>Pac Islander</c:v>
                </c:pt>
                <c:pt idx="3">
                  <c:v>Black</c:v>
                </c:pt>
                <c:pt idx="4">
                  <c:v>Latino/a</c:v>
                </c:pt>
                <c:pt idx="5">
                  <c:v>Arab/Mid East</c:v>
                </c:pt>
                <c:pt idx="6">
                  <c:v>Am Indian/AK Native</c:v>
                </c:pt>
              </c:strCache>
            </c:strRef>
          </c:cat>
          <c:val>
            <c:numRef>
              <c:f>Sheet3!$B$11:$H$11</c:f>
              <c:numCache>
                <c:formatCode>0.00%</c:formatCode>
                <c:ptCount val="7"/>
                <c:pt idx="0">
                  <c:v>0.61339999999999995</c:v>
                </c:pt>
                <c:pt idx="1">
                  <c:v>0.64229999999999998</c:v>
                </c:pt>
                <c:pt idx="2">
                  <c:v>0.71319999999999995</c:v>
                </c:pt>
                <c:pt idx="3">
                  <c:v>0.73299999999999998</c:v>
                </c:pt>
                <c:pt idx="4">
                  <c:v>0.72299999999999998</c:v>
                </c:pt>
                <c:pt idx="5">
                  <c:v>0.6774</c:v>
                </c:pt>
                <c:pt idx="6">
                  <c:v>0.76300000000000001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523-2444-938E-F6960AF6508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806508880"/>
        <c:axId val="1806453280"/>
      </c:barChart>
      <c:catAx>
        <c:axId val="180650888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1"/>
                  <a:t>Race/ethnic</a:t>
                </a:r>
                <a:r>
                  <a:rPr lang="en-US" sz="1400" b="1" baseline="0"/>
                  <a:t> Category</a:t>
                </a:r>
                <a:endParaRPr lang="en-US" sz="1400" b="1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06453280"/>
        <c:crosses val="autoZero"/>
        <c:auto val="1"/>
        <c:lblAlgn val="ctr"/>
        <c:lblOffset val="100"/>
        <c:noMultiLvlLbl val="0"/>
      </c:catAx>
      <c:valAx>
        <c:axId val="18064532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/>
                  <a:t>% Students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065088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b="1" dirty="0"/>
              <a:t>Financial Impact of COVID-19 on Students by Gender</a:t>
            </a:r>
          </a:p>
          <a:p>
            <a:pPr>
              <a:defRPr sz="2000"/>
            </a:pPr>
            <a:r>
              <a:rPr lang="en-US" sz="2000" b="1" i="1" dirty="0"/>
              <a:t>(% students reporting "more stressful" financial situation)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Sheet3!$L$3</c:f>
              <c:strCache>
                <c:ptCount val="1"/>
                <c:pt idx="0">
                  <c:v>Spring 2020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Sheet3!$M$2:$O$2</c:f>
              <c:strCache>
                <c:ptCount val="3"/>
                <c:pt idx="0">
                  <c:v>Male</c:v>
                </c:pt>
                <c:pt idx="1">
                  <c:v>Female</c:v>
                </c:pt>
                <c:pt idx="2">
                  <c:v>Trans/non-conforming</c:v>
                </c:pt>
              </c:strCache>
            </c:strRef>
          </c:cat>
          <c:val>
            <c:numRef>
              <c:f>Sheet3!$M$3:$O$3</c:f>
              <c:numCache>
                <c:formatCode>0.00%</c:formatCode>
                <c:ptCount val="3"/>
                <c:pt idx="0">
                  <c:v>0.60599999999999998</c:v>
                </c:pt>
                <c:pt idx="1">
                  <c:v>0.65810000000000002</c:v>
                </c:pt>
                <c:pt idx="2">
                  <c:v>0.69730000000000003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AF8-BD4A-BC7E-C829FAFE8D38}"/>
            </c:ext>
          </c:extLst>
        </c:ser>
        <c:ser>
          <c:idx val="1"/>
          <c:order val="1"/>
          <c:tx>
            <c:strRef>
              <c:f>Sheet3!$L$4</c:f>
              <c:strCache>
                <c:ptCount val="1"/>
                <c:pt idx="0">
                  <c:v>Fall 2020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9AF8-BD4A-BC7E-C829FAFE8D3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Sheet3!$M$2:$O$2</c:f>
              <c:strCache>
                <c:ptCount val="3"/>
                <c:pt idx="0">
                  <c:v>Male</c:v>
                </c:pt>
                <c:pt idx="1">
                  <c:v>Female</c:v>
                </c:pt>
                <c:pt idx="2">
                  <c:v>Trans/non-conforming</c:v>
                </c:pt>
              </c:strCache>
            </c:strRef>
          </c:cat>
          <c:val>
            <c:numRef>
              <c:f>Sheet3!$M$4:$O$4</c:f>
              <c:numCache>
                <c:formatCode>0.00%</c:formatCode>
                <c:ptCount val="3"/>
                <c:pt idx="0">
                  <c:v>0.59199999999999997</c:v>
                </c:pt>
                <c:pt idx="1">
                  <c:v>0.67110000000000003</c:v>
                </c:pt>
                <c:pt idx="2">
                  <c:v>0.70309999999999995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AF8-BD4A-BC7E-C829FAFE8D3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498010095"/>
        <c:axId val="1498011743"/>
      </c:barChart>
      <c:catAx>
        <c:axId val="1498010095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1"/>
                  <a:t>Gender Category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98011743"/>
        <c:crosses val="autoZero"/>
        <c:auto val="1"/>
        <c:lblAlgn val="ctr"/>
        <c:lblOffset val="100"/>
        <c:noMultiLvlLbl val="0"/>
      </c:catAx>
      <c:valAx>
        <c:axId val="149801174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/>
                  <a:t>% Students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9801009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BE0E91-E389-B74E-83C8-B85C55931503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9ABD0A-C5C0-0542-902F-2E81D9F9B2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4465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9ABD0A-C5C0-0542-902F-2E81D9F9B22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9881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bd0cb879ae_0_1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bd0cb879ae_0_1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679509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9ABD0A-C5C0-0542-902F-2E81D9F9B22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2937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9ABD0A-C5C0-0542-902F-2E81D9F9B22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4918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9ABD0A-C5C0-0542-902F-2E81D9F9B22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699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9ABD0A-C5C0-0542-902F-2E81D9F9B22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3827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bd0cb879ae_0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" name="Google Shape;270;gbd0cb879ae_0_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7836814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bd0cb879ae_0_1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" name="Google Shape;276;gbd0cb879ae_0_1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9210741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9ABD0A-C5C0-0542-902F-2E81D9F9B22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74439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9ABD0A-C5C0-0542-902F-2E81D9F9B22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0735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458788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34008" y="3751192"/>
            <a:ext cx="5989983" cy="4284663"/>
          </a:xfrm>
        </p:spPr>
        <p:txBody>
          <a:bodyPr/>
          <a:lstStyle/>
          <a:p>
            <a:pPr lvl="1"/>
            <a:endParaRPr lang="en-US" alt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9ABD0A-C5C0-0542-902F-2E81D9F9B22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9100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6DDD22-07C2-3F4A-B227-71FF4BC2094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7501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9ABD0A-C5C0-0542-902F-2E81D9F9B22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0229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bd0cb879ae_0_1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bd0cb879ae_0_1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717830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bd0cb879ae_0_1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bd0cb879ae_0_1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156701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9ABD0A-C5C0-0542-902F-2E81D9F9B22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2834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9ABD0A-C5C0-0542-902F-2E81D9F9B22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7030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bd0cb879ae_0_1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bd0cb879ae_0_1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640997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4/8/2021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4/8/2021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00C49B-E5D1-EA4E-BF80-A4C9443DBD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0F54AB-D67B-684A-9142-1F4E456567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EE2771-3EDB-EB41-9E9C-DED1FE2D53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4/8/2021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C518F3-987F-B74B-8C9B-A5E2FE7512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1784EF-18D0-6442-944B-8B3EB69E58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55162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AFA31-DD5F-B04D-9A0E-B95E156E65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4D949E-BF08-6A46-ADE2-1FF475BF4C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D41E35-6D07-5C47-BAAA-084DC05905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4/8/2021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8D8BEB-B8F2-C74A-B533-8797C232AD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2604FE-C277-0447-A3E7-7E4777D5D1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93372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361BCC-6C0D-F24B-BF89-71F33364DF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41FC7B-4C54-004A-8BB5-9413A10FC9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7208AE-D9E3-EB46-8C0D-151E422DB1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4/8/2021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0DF581-B9B7-F647-AE10-5DB977D0D1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FAADBD-4626-E147-A22F-365833E76E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13689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7536FD-A287-7245-ACDF-C26EADA996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2E0281-3D8D-3E48-9736-35EED22F63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D4DAB2-6BA3-124F-A36E-6BAE6D6E75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D7773F-0D08-D047-83E0-2E569EA4F5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4/8/2021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8EE5D1-8AE3-A54F-A947-914CB490EE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95D74C-AA39-F348-AC2A-C79F5CB11E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48612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104E71-A2B0-4F49-80D1-9C3CB3F86C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C0F42C-2C0E-D94F-B881-9460A3434E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75BFBD-68E6-9F40-B562-AE71A6D578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FC06B3-9329-CB41-B459-33F8BC95C8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9C5DD0A-DA13-164A-B16E-7FBC1181BC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DC77662-0686-3340-B2C9-0992CAE6E0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4/8/2021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9F8759E-8701-ED42-AA49-4C3EA424BF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E9154D-7830-F94F-8473-8674C68E05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92776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D897C5-E6EF-744E-9BD5-A52A29B659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1CB1FB3-54FD-3340-90ED-E06D602D5C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4/8/2021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894EF0-334F-B649-BB60-3B92D5A44A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5E0F35-12B5-A640-869D-75E0249DA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69736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A37DF48-E01C-A048-A224-B860E030FA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4/8/2021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E16870-642F-C74E-8BEE-3614CAFCDA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D91938-8AEA-E048-8F5F-A70703367C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34098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170D55-F098-7F46-8C01-1269CAC47F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6D94F4-1E0E-9747-8C8A-4EE317AF38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A547C3-8DF3-274A-9BE4-3ABBC2BAB2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45DDCA-10CE-BA4F-9C79-7EB6833C6A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4/8/2021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14CEBE-C117-1844-8C04-C21D693322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DF80AE-637F-F74B-BFF5-2F7D39B700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88582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73B5B2-C677-B349-B20D-95564965BD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3046529-74E8-0742-B8E3-47CC36C69E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C44D295-1EEF-0943-A81F-8DD1308C18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FCF965-1C90-F944-BFEA-E1F791DE7B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4/8/2021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C92720-CFDC-0345-B8E8-7403C1A426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635364-D488-7B4C-BFF7-CFB174270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62980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1367B8-62EA-BC48-A0AE-EBAAC1BF2E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FEC103A-BB5E-9840-A08A-0F3E24DF1D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E03B1A-2FEB-BF40-95C3-9C3A1A41FF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4/8/2021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92A889-E0FA-F24A-B6EF-AC8B516CD4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7E18DA-DD2D-004D-B870-EC8294099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07167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E60860D-0C6B-DE4E-9A68-C064CA1D103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3A3F5D6-205B-DC4C-8D99-4B5B6F5AA2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7966BB-E7B1-BF40-AE3F-4C940C9DB2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4/8/2021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727F19-0242-7D4D-AE59-C380C469DF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AF65D3-85F4-9B43-AA07-628E6AC642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02477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7603776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4/8/2021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4/8/2021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4/8/2021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4/8/2021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4/8/2021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4/8/2021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8BB0D37-B95B-B94B-AF24-37EFF3B12D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49DBAC-959A-BC4B-A7A3-75876807FE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578B45-DD62-6445-9FA8-FFB61F0F3B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smtClean="0"/>
              <a:pPr/>
              <a:t>4/8/2021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862D52-4543-8A49-9680-2EEE2BC99E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DB6D9-0A48-624F-882F-95BFAF3537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523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  <p:sldLayoutId id="2147483864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healthyminds@umich.edu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7CBBDD0-4420-4A50-96AB-392F9B97CF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65BA403-54B9-4A0B-BC79-028C495C03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7" y="761999"/>
            <a:ext cx="7552943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5EC112-5ACA-FC46-9252-60BF092FF1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54082" y="1298448"/>
            <a:ext cx="6068070" cy="3255264"/>
          </a:xfrm>
        </p:spPr>
        <p:txBody>
          <a:bodyPr>
            <a:normAutofit fontScale="90000"/>
          </a:bodyPr>
          <a:lstStyle/>
          <a:p>
            <a:r>
              <a:rPr lang="en-US" dirty="0"/>
              <a:t>Mental Health &amp; Wellbeing during COVID-19: Data from the Healthy minds Study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604960-C442-2F49-9CEA-732A040A83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54083" y="4670246"/>
            <a:ext cx="6190566" cy="1273354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Sasha Zhou, PhD, MHSA</a:t>
            </a:r>
          </a:p>
          <a:p>
            <a:pPr algn="ctr">
              <a:spcBef>
                <a:spcPts val="0"/>
              </a:spcBef>
            </a:pPr>
            <a:r>
              <a:rPr lang="en-US" sz="1800" dirty="0"/>
              <a:t>she/her</a:t>
            </a:r>
          </a:p>
          <a:p>
            <a:pPr algn="ctr">
              <a:spcBef>
                <a:spcPts val="0"/>
              </a:spcBef>
            </a:pPr>
            <a:r>
              <a:rPr lang="en-US" sz="1800" dirty="0"/>
              <a:t>Wayne State University, Department of Public Health</a:t>
            </a:r>
          </a:p>
          <a:p>
            <a:pPr algn="ctr">
              <a:spcBef>
                <a:spcPts val="0"/>
              </a:spcBef>
            </a:pPr>
            <a:r>
              <a:rPr lang="en-US" sz="1800" dirty="0"/>
              <a:t>The Healthy Minds Network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C8C6883-513A-4FE8-8B55-7AA2A13A9B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7912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" name="Google Shape;500;p73">
            <a:extLst>
              <a:ext uri="{FF2B5EF4-FFF2-40B4-BE49-F238E27FC236}">
                <a16:creationId xmlns:a16="http://schemas.microsoft.com/office/drawing/2014/main" id="{68E857B0-4298-1A44-B81C-732E21B432B2}"/>
              </a:ext>
            </a:extLst>
          </p:cNvPr>
          <p:cNvPicPr preferRelativeResize="0"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177" y="1695799"/>
            <a:ext cx="3458249" cy="3458249"/>
          </a:xfrm>
          <a:prstGeom prst="rect">
            <a:avLst/>
          </a:prstGeom>
          <a:noFill/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16EB7B6-5BED-FF4D-80FB-E86BED67259A}"/>
              </a:ext>
            </a:extLst>
          </p:cNvPr>
          <p:cNvSpPr/>
          <p:nvPr/>
        </p:nvSpPr>
        <p:spPr>
          <a:xfrm>
            <a:off x="5980423" y="3244334"/>
            <a:ext cx="2311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 </a:t>
            </a: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F91C14C-48B4-1847-AD2A-C7F67A110F21}"/>
              </a:ext>
            </a:extLst>
          </p:cNvPr>
          <p:cNvSpPr/>
          <p:nvPr/>
        </p:nvSpPr>
        <p:spPr>
          <a:xfrm>
            <a:off x="5980423" y="3244334"/>
            <a:ext cx="2311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 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7507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1"/>
          <p:cNvSpPr txBox="1">
            <a:spLocks noGrp="1"/>
          </p:cNvSpPr>
          <p:nvPr>
            <p:ph type="title"/>
          </p:nvPr>
        </p:nvSpPr>
        <p:spPr>
          <a:xfrm>
            <a:off x="1893900" y="2892140"/>
            <a:ext cx="2718400" cy="810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 fontScale="90000"/>
          </a:bodyPr>
          <a:lstStyle/>
          <a:p>
            <a:pPr algn="ctr"/>
            <a:r>
              <a:rPr lang="en" sz="4800" b="1">
                <a:solidFill>
                  <a:srgbClr val="5B9BD5"/>
                </a:solidFill>
                <a:latin typeface="Calibri"/>
                <a:ea typeface="Calibri"/>
                <a:cs typeface="Calibri"/>
                <a:sym typeface="Calibri"/>
              </a:rPr>
              <a:t>Fall 2020</a:t>
            </a:r>
            <a:endParaRPr sz="4800" b="1">
              <a:solidFill>
                <a:srgbClr val="5B9BD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Google Shape;194;p31"/>
          <p:cNvSpPr txBox="1">
            <a:spLocks noGrp="1"/>
          </p:cNvSpPr>
          <p:nvPr>
            <p:ph type="title"/>
          </p:nvPr>
        </p:nvSpPr>
        <p:spPr>
          <a:xfrm>
            <a:off x="1849700" y="5219488"/>
            <a:ext cx="2806800" cy="810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 fontScale="90000"/>
          </a:bodyPr>
          <a:lstStyle/>
          <a:p>
            <a:pPr algn="ctr"/>
            <a:r>
              <a:rPr lang="en" sz="4800" b="1">
                <a:solidFill>
                  <a:srgbClr val="5B9BD5"/>
                </a:solidFill>
                <a:latin typeface="Calibri"/>
                <a:ea typeface="Calibri"/>
                <a:cs typeface="Calibri"/>
                <a:sym typeface="Calibri"/>
              </a:rPr>
              <a:t>Fall 2019</a:t>
            </a:r>
            <a:endParaRPr sz="4800" b="1">
              <a:solidFill>
                <a:srgbClr val="5B9BD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p31"/>
          <p:cNvSpPr txBox="1">
            <a:spLocks noGrp="1"/>
          </p:cNvSpPr>
          <p:nvPr>
            <p:ph type="title"/>
          </p:nvPr>
        </p:nvSpPr>
        <p:spPr>
          <a:xfrm>
            <a:off x="687400" y="347733"/>
            <a:ext cx="10817200" cy="727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algn="ctr">
              <a:buSzPts val="990"/>
            </a:pPr>
            <a:r>
              <a:rPr lang="en" sz="5253" b="1" u="sng">
                <a:solidFill>
                  <a:srgbClr val="5B9BD5"/>
                </a:solidFill>
                <a:latin typeface="Calibri"/>
                <a:ea typeface="Calibri"/>
                <a:cs typeface="Calibri"/>
                <a:sym typeface="Calibri"/>
              </a:rPr>
              <a:t>Academic Impairment Due to Mental Health Concerns (Past 4 weeks)</a:t>
            </a:r>
            <a:endParaRPr sz="5253" b="1" u="sng">
              <a:solidFill>
                <a:srgbClr val="5B9BD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6" name="Google Shape;196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00601" y="4540068"/>
            <a:ext cx="4395580" cy="21692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31"/>
          <p:cNvPicPr preferRelativeResize="0"/>
          <p:nvPr/>
        </p:nvPicPr>
        <p:blipFill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0600" y="2286033"/>
            <a:ext cx="4118733" cy="2022600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31"/>
          <p:cNvSpPr/>
          <p:nvPr/>
        </p:nvSpPr>
        <p:spPr>
          <a:xfrm>
            <a:off x="9196167" y="2599400"/>
            <a:ext cx="2649600" cy="1659200"/>
          </a:xfrm>
          <a:prstGeom prst="roundRect">
            <a:avLst>
              <a:gd name="adj" fmla="val 16667"/>
            </a:avLst>
          </a:prstGeom>
          <a:solidFill>
            <a:srgbClr val="5B9BD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4400" b="1">
                <a:solidFill>
                  <a:srgbClr val="FFFFFF"/>
                </a:solidFill>
              </a:rPr>
              <a:t>83%</a:t>
            </a:r>
            <a:endParaRPr sz="4400" b="1">
              <a:solidFill>
                <a:srgbClr val="FFFFFF"/>
              </a:solidFill>
            </a:endParaRPr>
          </a:p>
          <a:p>
            <a:pPr algn="ctr"/>
            <a:r>
              <a:rPr lang="en" sz="1600" b="1">
                <a:solidFill>
                  <a:srgbClr val="FFFFFF"/>
                </a:solidFill>
              </a:rPr>
              <a:t>Reported at least 1 day of academic impairment due to MH</a:t>
            </a:r>
            <a:endParaRPr sz="1600" b="1">
              <a:solidFill>
                <a:srgbClr val="FFFFFF"/>
              </a:solidFill>
            </a:endParaRPr>
          </a:p>
        </p:txBody>
      </p:sp>
      <p:sp>
        <p:nvSpPr>
          <p:cNvPr id="199" name="Google Shape;199;p31"/>
          <p:cNvSpPr/>
          <p:nvPr/>
        </p:nvSpPr>
        <p:spPr>
          <a:xfrm>
            <a:off x="9196167" y="4836500"/>
            <a:ext cx="2649600" cy="1576400"/>
          </a:xfrm>
          <a:prstGeom prst="roundRect">
            <a:avLst>
              <a:gd name="adj" fmla="val 16667"/>
            </a:avLst>
          </a:prstGeom>
          <a:solidFill>
            <a:srgbClr val="5B9BD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4400" b="1">
                <a:solidFill>
                  <a:srgbClr val="FFFFFF"/>
                </a:solidFill>
              </a:rPr>
              <a:t>78%</a:t>
            </a:r>
            <a:endParaRPr sz="4400" b="1">
              <a:solidFill>
                <a:srgbClr val="FFFFFF"/>
              </a:solidFill>
            </a:endParaRPr>
          </a:p>
          <a:p>
            <a:pPr algn="ctr">
              <a:buClr>
                <a:schemeClr val="dk1"/>
              </a:buClr>
              <a:buSzPts val="1100"/>
            </a:pPr>
            <a:r>
              <a:rPr lang="en" sz="1600" b="1">
                <a:solidFill>
                  <a:schemeClr val="lt1"/>
                </a:solidFill>
              </a:rPr>
              <a:t>Reported at least 1 day of academic impairment due to MH</a:t>
            </a:r>
            <a:endParaRPr sz="4400" b="1">
              <a:solidFill>
                <a:srgbClr val="FFFFFF"/>
              </a:solidFill>
            </a:endParaRPr>
          </a:p>
        </p:txBody>
      </p:sp>
      <p:sp>
        <p:nvSpPr>
          <p:cNvPr id="200" name="Google Shape;200;p31"/>
          <p:cNvSpPr/>
          <p:nvPr/>
        </p:nvSpPr>
        <p:spPr>
          <a:xfrm rot="-5400000">
            <a:off x="2464900" y="4296100"/>
            <a:ext cx="1576400" cy="6436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5B9BD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2400" b="1">
                <a:solidFill>
                  <a:srgbClr val="FFFFFF"/>
                </a:solidFill>
              </a:rPr>
              <a:t>Increase</a:t>
            </a:r>
            <a:endParaRPr sz="2400" b="1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86801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A8EE9F02-E833-1145-B674-A3127B462D8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05705567"/>
              </p:ext>
            </p:extLst>
          </p:nvPr>
        </p:nvGraphicFramePr>
        <p:xfrm>
          <a:off x="211137" y="784225"/>
          <a:ext cx="11769725" cy="5530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458698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FD3EF8EB-A5A9-DD42-A37F-BD67A68148E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38373459"/>
              </p:ext>
            </p:extLst>
          </p:nvPr>
        </p:nvGraphicFramePr>
        <p:xfrm>
          <a:off x="100013" y="200025"/>
          <a:ext cx="12091988" cy="6515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564846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5C4BA311-F085-4842-9983-56DDE6E6E45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97992069"/>
              </p:ext>
            </p:extLst>
          </p:nvPr>
        </p:nvGraphicFramePr>
        <p:xfrm>
          <a:off x="335756" y="295274"/>
          <a:ext cx="11665744" cy="6391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095278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748D1AFA-2DB5-FD4B-A1D0-66C61C1871E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65450182"/>
              </p:ext>
            </p:extLst>
          </p:nvPr>
        </p:nvGraphicFramePr>
        <p:xfrm>
          <a:off x="603250" y="527050"/>
          <a:ext cx="10985500" cy="5803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125353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A52E72EF-C288-2345-B2CE-4B00925141A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72646711"/>
              </p:ext>
            </p:extLst>
          </p:nvPr>
        </p:nvGraphicFramePr>
        <p:xfrm>
          <a:off x="171450" y="435769"/>
          <a:ext cx="11549062" cy="5986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165199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83227C48-4F4E-CA41-8200-A822850DC4F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62097785"/>
              </p:ext>
            </p:extLst>
          </p:nvPr>
        </p:nvGraphicFramePr>
        <p:xfrm>
          <a:off x="328613" y="257175"/>
          <a:ext cx="11587162" cy="6286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481099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85D3CE-984E-C743-B81E-50B10682B2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" b="1" dirty="0">
                <a:solidFill>
                  <a:srgbClr val="5B9BD5"/>
                </a:solidFill>
                <a:latin typeface="Calibri"/>
                <a:ea typeface="Calibri"/>
                <a:cs typeface="Calibri"/>
                <a:sym typeface="Calibri"/>
              </a:rPr>
              <a:t>Birds Eye View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8FDEBE-F9CF-614C-B13D-9EFB47B484A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 marL="457200" lvl="0" indent="-346075">
              <a:lnSpc>
                <a:spcPct val="150000"/>
              </a:lnSpc>
              <a:buClr>
                <a:srgbClr val="000000"/>
              </a:buClr>
              <a:buSzPct val="100000"/>
              <a:buFont typeface="Calibri"/>
              <a:buChar char="●"/>
            </a:pPr>
            <a:r>
              <a:rPr lang="en-US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Mental health symptoms continues to impact students across all groups</a:t>
            </a:r>
          </a:p>
          <a:p>
            <a:pPr marL="457200" lvl="0" indent="-346075">
              <a:lnSpc>
                <a:spcPct val="150000"/>
              </a:lnSpc>
              <a:buClr>
                <a:srgbClr val="000000"/>
              </a:buClr>
              <a:buSzPct val="100000"/>
              <a:buFont typeface="Calibri"/>
              <a:buChar char="●"/>
            </a:pPr>
            <a:r>
              <a:rPr lang="en-US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In this ongoing pandemic students report low sense of belonging compared with previous semesters </a:t>
            </a:r>
          </a:p>
          <a:p>
            <a:pPr marL="457200" lvl="0" indent="-346075">
              <a:lnSpc>
                <a:spcPct val="150000"/>
              </a:lnSpc>
              <a:buClr>
                <a:srgbClr val="000000"/>
              </a:buClr>
              <a:buSzPct val="100000"/>
              <a:buFont typeface="Calibri"/>
              <a:buChar char="●"/>
            </a:pPr>
            <a:r>
              <a:rPr lang="en-US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Treatment rates among students with symptoms remain low, particularly for students of color</a:t>
            </a:r>
          </a:p>
          <a:p>
            <a:pPr marL="457200" lvl="0" indent="-346075">
              <a:lnSpc>
                <a:spcPct val="150000"/>
              </a:lnSpc>
              <a:buClr>
                <a:srgbClr val="000000"/>
              </a:buClr>
              <a:buSzPct val="100000"/>
              <a:buFont typeface="Calibri"/>
              <a:buChar char="●"/>
            </a:pPr>
            <a:r>
              <a:rPr lang="en-US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Access to mental health services continues to be a challenge, particularly for gender minority students</a:t>
            </a:r>
          </a:p>
          <a:p>
            <a:pPr marL="457200" lvl="0" indent="-346075">
              <a:lnSpc>
                <a:spcPct val="150000"/>
              </a:lnSpc>
              <a:buClr>
                <a:srgbClr val="000000"/>
              </a:buClr>
              <a:buSzPct val="100000"/>
              <a:buFont typeface="Calibri"/>
              <a:buChar char="●"/>
            </a:pPr>
            <a:r>
              <a:rPr lang="en-US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This summer, more data will be shared regarding COVID-19 and the impact on students. This will be the first year of a full academic-year of COVID-19 data. </a:t>
            </a:r>
          </a:p>
        </p:txBody>
      </p:sp>
    </p:spTree>
    <p:extLst>
      <p:ext uri="{BB962C8B-B14F-4D97-AF65-F5344CB8AC3E}">
        <p14:creationId xmlns:p14="http://schemas.microsoft.com/office/powerpoint/2010/main" val="2751691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EE9F5D7F-1BBC-4096-ADA7-AA9C9E4D28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6D370DD-716B-4528-B475-331F84CEA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9514" y="758953"/>
            <a:ext cx="7052486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79D076F-656A-4CD9-83AD-AF8F4B28CA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7912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Google Shape;500;p73">
            <a:extLst>
              <a:ext uri="{FF2B5EF4-FFF2-40B4-BE49-F238E27FC236}">
                <a16:creationId xmlns:a16="http://schemas.microsoft.com/office/drawing/2014/main" id="{7139C2FC-4CBC-1347-8E2B-FCA279DBF6FC}"/>
              </a:ext>
            </a:extLst>
          </p:cNvPr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860771" y="1535135"/>
            <a:ext cx="3778286" cy="3778286"/>
          </a:xfrm>
          <a:prstGeom prst="rect">
            <a:avLst/>
          </a:prstGeom>
          <a:noFill/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661064A-6997-CD40-B4D2-592AE0EE83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51644" y="2510395"/>
            <a:ext cx="6451109" cy="3274586"/>
          </a:xfrm>
        </p:spPr>
        <p:txBody>
          <a:bodyPr anchor="t">
            <a:normAutofit/>
          </a:bodyPr>
          <a:lstStyle/>
          <a:p>
            <a:r>
              <a:rPr lang="en-US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https://healthymindsnetwork.org/</a:t>
            </a:r>
          </a:p>
          <a:p>
            <a:r>
              <a:rPr lang="en-US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healthyminds@umich.edu</a:t>
            </a:r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Thank you for joining us today!</a:t>
            </a:r>
            <a:r>
              <a:rPr lang="en-US" dirty="0">
                <a:solidFill>
                  <a:srgbClr val="FFFFFF"/>
                </a:solidFill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5432696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19BBC9-1097-1C4C-9900-72BC421DF3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1F0E76-AE0D-474E-9AFD-D6AD0E4E43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AED2AC6-E7E8-C84B-A507-A433CCF56EA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5957" y="0"/>
            <a:ext cx="12197957" cy="7241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8538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272D7-B40C-E549-AC41-D1253F7E6F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3363" y="365760"/>
            <a:ext cx="9367203" cy="1188720"/>
          </a:xfrm>
        </p:spPr>
        <p:txBody>
          <a:bodyPr>
            <a:normAutofit/>
          </a:bodyPr>
          <a:lstStyle/>
          <a:p>
            <a:r>
              <a:rPr lang="en-US"/>
              <a:t>COVID-19 &amp; College Mental Health</a:t>
            </a:r>
            <a:endParaRPr lang="en-US" dirty="0"/>
          </a:p>
        </p:txBody>
      </p:sp>
      <p:sp>
        <p:nvSpPr>
          <p:cNvPr id="18" name="Freeform: Shape 7">
            <a:extLst>
              <a:ext uri="{FF2B5EF4-FFF2-40B4-BE49-F238E27FC236}">
                <a16:creationId xmlns:a16="http://schemas.microsoft.com/office/drawing/2014/main" id="{7CB4857B-ED7C-444D-9F04-2F885114A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764099" cy="1558212"/>
          </a:xfrm>
          <a:custGeom>
            <a:avLst/>
            <a:gdLst>
              <a:gd name="connsiteX0" fmla="*/ 0 w 1764099"/>
              <a:gd name="connsiteY0" fmla="*/ 0 h 1558212"/>
              <a:gd name="connsiteX1" fmla="*/ 1764099 w 1764099"/>
              <a:gd name="connsiteY1" fmla="*/ 0 h 1558212"/>
              <a:gd name="connsiteX2" fmla="*/ 1042087 w 1764099"/>
              <a:gd name="connsiteY2" fmla="*/ 1558212 h 1558212"/>
              <a:gd name="connsiteX3" fmla="*/ 0 w 1764099"/>
              <a:gd name="connsiteY3" fmla="*/ 1558212 h 1558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4099" h="1558212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Freeform: Shape 9">
            <a:extLst>
              <a:ext uri="{FF2B5EF4-FFF2-40B4-BE49-F238E27FC236}">
                <a16:creationId xmlns:a16="http://schemas.microsoft.com/office/drawing/2014/main" id="{D18046FB-44EA-4FD8-A585-EA09A319B2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691640"/>
            <a:ext cx="12191999" cy="5166360"/>
          </a:xfrm>
          <a:custGeom>
            <a:avLst/>
            <a:gdLst>
              <a:gd name="connsiteX0" fmla="*/ 0 w 12191999"/>
              <a:gd name="connsiteY0" fmla="*/ 0 h 5166360"/>
              <a:gd name="connsiteX1" fmla="*/ 1822388 w 12191999"/>
              <a:gd name="connsiteY1" fmla="*/ 0 h 5166360"/>
              <a:gd name="connsiteX2" fmla="*/ 6468290 w 12191999"/>
              <a:gd name="connsiteY2" fmla="*/ 0 h 5166360"/>
              <a:gd name="connsiteX3" fmla="*/ 7796394 w 12191999"/>
              <a:gd name="connsiteY3" fmla="*/ 0 h 5166360"/>
              <a:gd name="connsiteX4" fmla="*/ 8376834 w 12191999"/>
              <a:gd name="connsiteY4" fmla="*/ 0 h 5166360"/>
              <a:gd name="connsiteX5" fmla="*/ 9704938 w 12191999"/>
              <a:gd name="connsiteY5" fmla="*/ 0 h 5166360"/>
              <a:gd name="connsiteX6" fmla="*/ 9704938 w 12191999"/>
              <a:gd name="connsiteY6" fmla="*/ 2 h 5166360"/>
              <a:gd name="connsiteX7" fmla="*/ 10283456 w 12191999"/>
              <a:gd name="connsiteY7" fmla="*/ 2 h 5166360"/>
              <a:gd name="connsiteX8" fmla="*/ 10863897 w 12191999"/>
              <a:gd name="connsiteY8" fmla="*/ 2 h 5166360"/>
              <a:gd name="connsiteX9" fmla="*/ 12191999 w 12191999"/>
              <a:gd name="connsiteY9" fmla="*/ 2 h 5166360"/>
              <a:gd name="connsiteX10" fmla="*/ 12191999 w 12191999"/>
              <a:gd name="connsiteY10" fmla="*/ 5166360 h 5166360"/>
              <a:gd name="connsiteX11" fmla="*/ 0 w 12191999"/>
              <a:gd name="connsiteY11" fmla="*/ 5166360 h 5166360"/>
              <a:gd name="connsiteX12" fmla="*/ 0 w 12191999"/>
              <a:gd name="connsiteY12" fmla="*/ 2604436 h 5166360"/>
              <a:gd name="connsiteX13" fmla="*/ 862341 w 12191999"/>
              <a:gd name="connsiteY13" fmla="*/ 743371 h 5166360"/>
              <a:gd name="connsiteX14" fmla="*/ 0 w 12191999"/>
              <a:gd name="connsiteY14" fmla="*/ 743371 h 5166360"/>
              <a:gd name="connsiteX15" fmla="*/ 0 w 12191999"/>
              <a:gd name="connsiteY15" fmla="*/ 742508 h 5166360"/>
              <a:gd name="connsiteX16" fmla="*/ 92826 w 12191999"/>
              <a:gd name="connsiteY16" fmla="*/ 742508 h 5166360"/>
              <a:gd name="connsiteX17" fmla="*/ 406486 w 12191999"/>
              <a:gd name="connsiteY17" fmla="*/ 742508 h 5166360"/>
              <a:gd name="connsiteX18" fmla="*/ 406486 w 12191999"/>
              <a:gd name="connsiteY18" fmla="*/ 742507 h 5166360"/>
              <a:gd name="connsiteX19" fmla="*/ 862741 w 12191999"/>
              <a:gd name="connsiteY19" fmla="*/ 742507 h 5166360"/>
              <a:gd name="connsiteX20" fmla="*/ 1206388 w 12191999"/>
              <a:gd name="connsiteY20" fmla="*/ 864 h 5166360"/>
              <a:gd name="connsiteX21" fmla="*/ 748500 w 12191999"/>
              <a:gd name="connsiteY21" fmla="*/ 864 h 5166360"/>
              <a:gd name="connsiteX22" fmla="*/ 0 w 12191999"/>
              <a:gd name="connsiteY22" fmla="*/ 864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1999" h="5166360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Freeform: Shape 11">
            <a:extLst>
              <a:ext uri="{FF2B5EF4-FFF2-40B4-BE49-F238E27FC236}">
                <a16:creationId xmlns:a16="http://schemas.microsoft.com/office/drawing/2014/main" id="{479F5F2B-8B58-4140-AE6A-51F6C67B1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91641"/>
            <a:ext cx="971654" cy="2096979"/>
          </a:xfrm>
          <a:custGeom>
            <a:avLst/>
            <a:gdLst>
              <a:gd name="connsiteX0" fmla="*/ 0 w 971654"/>
              <a:gd name="connsiteY0" fmla="*/ 0 h 2096979"/>
              <a:gd name="connsiteX1" fmla="*/ 971654 w 971654"/>
              <a:gd name="connsiteY1" fmla="*/ 0 h 2096979"/>
              <a:gd name="connsiteX2" fmla="*/ 0 w 971654"/>
              <a:gd name="connsiteY2" fmla="*/ 2096979 h 2096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1654" h="2096979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E8E8B1-8825-B74E-B19D-610A7753F0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3363" y="2176272"/>
            <a:ext cx="9367204" cy="4041648"/>
          </a:xfrm>
        </p:spPr>
        <p:txBody>
          <a:bodyPr anchor="t">
            <a:normAutofit/>
          </a:bodyPr>
          <a:lstStyle/>
          <a:p>
            <a:r>
              <a:rPr lang="en-US" sz="2400" dirty="0">
                <a:cs typeface="Arial" panose="020B0604020202020204" pitchFamily="34" charset="0"/>
              </a:rPr>
              <a:t>NEW Covid-19 Module: Developed in collaboration with the American College Health Association</a:t>
            </a:r>
          </a:p>
          <a:p>
            <a:r>
              <a:rPr lang="en-US" sz="2400" dirty="0">
                <a:cs typeface="Arial" panose="020B0604020202020204" pitchFamily="34" charset="0"/>
              </a:rPr>
              <a:t>Piloted in </a:t>
            </a:r>
            <a:r>
              <a:rPr lang="en-US" sz="2400" b="1" dirty="0">
                <a:cs typeface="Arial" panose="020B0604020202020204" pitchFamily="34" charset="0"/>
              </a:rPr>
              <a:t>March-May (Spring) 2020</a:t>
            </a:r>
            <a:r>
              <a:rPr lang="en-US" sz="2400" dirty="0">
                <a:cs typeface="Arial" panose="020B0604020202020204" pitchFamily="34" charset="0"/>
              </a:rPr>
              <a:t>: 18,764 students on 14 campuses</a:t>
            </a:r>
          </a:p>
          <a:p>
            <a:pPr lvl="1"/>
            <a:r>
              <a:rPr lang="en-US" dirty="0">
                <a:cs typeface="Arial" panose="020B0604020202020204" pitchFamily="34" charset="0"/>
              </a:rPr>
              <a:t>Combined sample of HMS with ACHA national survey, the National College Health Assessment (NCHA)</a:t>
            </a:r>
          </a:p>
          <a:p>
            <a:r>
              <a:rPr lang="en-US" sz="2400" b="1" dirty="0">
                <a:cs typeface="Arial" panose="020B0604020202020204" pitchFamily="34" charset="0"/>
              </a:rPr>
              <a:t>September-December (Fall) 2020</a:t>
            </a:r>
            <a:r>
              <a:rPr lang="en-US" sz="2400" dirty="0">
                <a:cs typeface="Arial" panose="020B0604020202020204" pitchFamily="34" charset="0"/>
              </a:rPr>
              <a:t>: 15,966 students on 29 campuses responded to COVID Module</a:t>
            </a:r>
          </a:p>
          <a:p>
            <a:r>
              <a:rPr lang="en-US" sz="2400" b="1" dirty="0">
                <a:cs typeface="Arial" panose="020B0604020202020204" pitchFamily="34" charset="0"/>
              </a:rPr>
              <a:t>Pre-COVID September-December </a:t>
            </a:r>
            <a:r>
              <a:rPr lang="en-US" sz="2400" dirty="0">
                <a:cs typeface="Arial" panose="020B0604020202020204" pitchFamily="34" charset="0"/>
              </a:rPr>
              <a:t>(</a:t>
            </a:r>
            <a:r>
              <a:rPr lang="en-US" sz="2400" b="1" dirty="0">
                <a:cs typeface="Arial" panose="020B0604020202020204" pitchFamily="34" charset="0"/>
              </a:rPr>
              <a:t>Fall) 2019</a:t>
            </a:r>
            <a:r>
              <a:rPr lang="en-US" sz="2400" dirty="0">
                <a:cs typeface="Arial" panose="020B0604020202020204" pitchFamily="34" charset="0"/>
              </a:rPr>
              <a:t>: 33,372 students on 32 campuses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143574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04809B94-C286-984F-AF07-1C1E0418809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35313386"/>
              </p:ext>
            </p:extLst>
          </p:nvPr>
        </p:nvGraphicFramePr>
        <p:xfrm>
          <a:off x="309562" y="221456"/>
          <a:ext cx="11572875" cy="6415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167733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6"/>
          <p:cNvSpPr txBox="1">
            <a:spLocks noGrp="1"/>
          </p:cNvSpPr>
          <p:nvPr>
            <p:ph type="title"/>
          </p:nvPr>
        </p:nvSpPr>
        <p:spPr>
          <a:xfrm>
            <a:off x="1734900" y="2380873"/>
            <a:ext cx="2718400" cy="810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 fontScale="90000"/>
          </a:bodyPr>
          <a:lstStyle/>
          <a:p>
            <a:pPr algn="ctr"/>
            <a:r>
              <a:rPr lang="en" sz="4800" b="1">
                <a:solidFill>
                  <a:srgbClr val="5B9BD5"/>
                </a:solidFill>
                <a:latin typeface="Calibri"/>
                <a:ea typeface="Calibri"/>
                <a:cs typeface="Calibri"/>
                <a:sym typeface="Calibri"/>
              </a:rPr>
              <a:t>Fall 2020</a:t>
            </a:r>
            <a:endParaRPr sz="4800" b="1">
              <a:solidFill>
                <a:srgbClr val="5B9BD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8" name="Google Shape;158;p26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62796" y="1566401"/>
            <a:ext cx="5091275" cy="20235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26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40474" y="4129493"/>
            <a:ext cx="5562361" cy="2370440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26"/>
          <p:cNvSpPr txBox="1">
            <a:spLocks noGrp="1"/>
          </p:cNvSpPr>
          <p:nvPr>
            <p:ph type="title"/>
          </p:nvPr>
        </p:nvSpPr>
        <p:spPr>
          <a:xfrm>
            <a:off x="1690767" y="4461271"/>
            <a:ext cx="2806800" cy="810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 fontScale="90000"/>
          </a:bodyPr>
          <a:lstStyle/>
          <a:p>
            <a:pPr algn="ctr"/>
            <a:r>
              <a:rPr lang="en" sz="4800" b="1">
                <a:solidFill>
                  <a:srgbClr val="5B9BD5"/>
                </a:solidFill>
                <a:latin typeface="Calibri"/>
                <a:ea typeface="Calibri"/>
                <a:cs typeface="Calibri"/>
                <a:sym typeface="Calibri"/>
              </a:rPr>
              <a:t>Fall 2019</a:t>
            </a:r>
            <a:endParaRPr sz="4800" b="1">
              <a:solidFill>
                <a:srgbClr val="5B9BD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p26"/>
          <p:cNvSpPr txBox="1">
            <a:spLocks noGrp="1"/>
          </p:cNvSpPr>
          <p:nvPr>
            <p:ph type="title"/>
          </p:nvPr>
        </p:nvSpPr>
        <p:spPr>
          <a:xfrm>
            <a:off x="687400" y="383667"/>
            <a:ext cx="10817200" cy="727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algn="ctr">
              <a:buSzPts val="990"/>
            </a:pPr>
            <a:r>
              <a:rPr lang="en" sz="5253" b="1" u="sng">
                <a:solidFill>
                  <a:srgbClr val="5B9BD5"/>
                </a:solidFill>
                <a:latin typeface="Calibri"/>
                <a:ea typeface="Calibri"/>
                <a:cs typeface="Calibri"/>
                <a:sym typeface="Calibri"/>
              </a:rPr>
              <a:t>Depression</a:t>
            </a:r>
            <a:endParaRPr sz="5253" b="1" u="sng">
              <a:solidFill>
                <a:srgbClr val="5B9BD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p26"/>
          <p:cNvSpPr/>
          <p:nvPr/>
        </p:nvSpPr>
        <p:spPr>
          <a:xfrm rot="-5400000">
            <a:off x="6104382" y="3611244"/>
            <a:ext cx="3434545" cy="1036496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5B9BD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2400" b="1" dirty="0">
                <a:solidFill>
                  <a:srgbClr val="FFFFFF"/>
                </a:solidFill>
              </a:rPr>
              <a:t>Increase in Depression</a:t>
            </a:r>
            <a:endParaRPr sz="24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16920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7"/>
          <p:cNvSpPr txBox="1">
            <a:spLocks noGrp="1"/>
          </p:cNvSpPr>
          <p:nvPr>
            <p:ph type="title"/>
          </p:nvPr>
        </p:nvSpPr>
        <p:spPr>
          <a:xfrm>
            <a:off x="1734900" y="2380873"/>
            <a:ext cx="2718400" cy="810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 fontScale="90000"/>
          </a:bodyPr>
          <a:lstStyle/>
          <a:p>
            <a:pPr algn="ctr"/>
            <a:r>
              <a:rPr lang="en" sz="4800" b="1">
                <a:solidFill>
                  <a:srgbClr val="5B9BD5"/>
                </a:solidFill>
                <a:latin typeface="Calibri"/>
                <a:ea typeface="Calibri"/>
                <a:cs typeface="Calibri"/>
                <a:sym typeface="Calibri"/>
              </a:rPr>
              <a:t>Fall 2020</a:t>
            </a:r>
            <a:endParaRPr sz="4800" b="1">
              <a:solidFill>
                <a:srgbClr val="5B9BD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p27"/>
          <p:cNvSpPr txBox="1">
            <a:spLocks noGrp="1"/>
          </p:cNvSpPr>
          <p:nvPr>
            <p:ph type="title"/>
          </p:nvPr>
        </p:nvSpPr>
        <p:spPr>
          <a:xfrm>
            <a:off x="1690767" y="4461271"/>
            <a:ext cx="2806800" cy="810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 fontScale="90000"/>
          </a:bodyPr>
          <a:lstStyle/>
          <a:p>
            <a:pPr algn="ctr"/>
            <a:r>
              <a:rPr lang="en" sz="4800" b="1">
                <a:solidFill>
                  <a:srgbClr val="5B9BD5"/>
                </a:solidFill>
                <a:latin typeface="Calibri"/>
                <a:ea typeface="Calibri"/>
                <a:cs typeface="Calibri"/>
                <a:sym typeface="Calibri"/>
              </a:rPr>
              <a:t>Fall 2019</a:t>
            </a:r>
            <a:endParaRPr sz="4800" b="1">
              <a:solidFill>
                <a:srgbClr val="5B9BD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p27"/>
          <p:cNvSpPr txBox="1">
            <a:spLocks noGrp="1"/>
          </p:cNvSpPr>
          <p:nvPr>
            <p:ph type="title"/>
          </p:nvPr>
        </p:nvSpPr>
        <p:spPr>
          <a:xfrm>
            <a:off x="687400" y="347733"/>
            <a:ext cx="10817200" cy="727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algn="ctr">
              <a:buSzPts val="990"/>
            </a:pPr>
            <a:r>
              <a:rPr lang="en" sz="5253" b="1" u="sng">
                <a:solidFill>
                  <a:srgbClr val="5B9BD5"/>
                </a:solidFill>
                <a:latin typeface="Calibri"/>
                <a:ea typeface="Calibri"/>
                <a:cs typeface="Calibri"/>
                <a:sym typeface="Calibri"/>
              </a:rPr>
              <a:t>Anxiety</a:t>
            </a:r>
            <a:endParaRPr sz="5253" b="1" u="sng">
              <a:solidFill>
                <a:srgbClr val="5B9BD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0" name="Google Shape;170;p27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52234" y="4547334"/>
            <a:ext cx="4551401" cy="18838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27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52234" y="2016868"/>
            <a:ext cx="4551401" cy="1883833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27"/>
          <p:cNvSpPr/>
          <p:nvPr/>
        </p:nvSpPr>
        <p:spPr>
          <a:xfrm rot="-5400000">
            <a:off x="6279534" y="3788625"/>
            <a:ext cx="2896800" cy="891695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5B9BD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2400" b="1" dirty="0">
                <a:solidFill>
                  <a:srgbClr val="FFFFFF"/>
                </a:solidFill>
              </a:rPr>
              <a:t>Increase in Anxiety</a:t>
            </a:r>
            <a:endParaRPr sz="24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72732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0C00AB33-888D-3B4D-A46C-A7D7F779885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91738519"/>
              </p:ext>
            </p:extLst>
          </p:nvPr>
        </p:nvGraphicFramePr>
        <p:xfrm>
          <a:off x="1203325" y="539750"/>
          <a:ext cx="9785350" cy="5778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376918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A4DCFCDA-C286-D942-BD59-FB4E7C32F17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75297195"/>
              </p:ext>
            </p:extLst>
          </p:nvPr>
        </p:nvGraphicFramePr>
        <p:xfrm>
          <a:off x="716359" y="130572"/>
          <a:ext cx="10759282" cy="65968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604468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8"/>
          <p:cNvSpPr txBox="1">
            <a:spLocks noGrp="1"/>
          </p:cNvSpPr>
          <p:nvPr>
            <p:ph type="title"/>
          </p:nvPr>
        </p:nvSpPr>
        <p:spPr>
          <a:xfrm>
            <a:off x="687400" y="341567"/>
            <a:ext cx="10817200" cy="727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algn="ctr">
              <a:buSzPts val="990"/>
            </a:pPr>
            <a:r>
              <a:rPr lang="en" sz="4853" b="1" u="sng" dirty="0">
                <a:solidFill>
                  <a:srgbClr val="5B9BD5"/>
                </a:solidFill>
                <a:latin typeface="Calibri"/>
                <a:ea typeface="Calibri"/>
                <a:cs typeface="Calibri"/>
                <a:sym typeface="Calibri"/>
              </a:rPr>
              <a:t>Loneliness: Fall 2020</a:t>
            </a:r>
            <a:endParaRPr sz="4853" b="1" u="sng" dirty="0">
              <a:solidFill>
                <a:srgbClr val="5B9BD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8" name="Google Shape;178;p28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2401" y="1605518"/>
            <a:ext cx="10167332" cy="36469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85045684"/>
      </p:ext>
    </p:extLst>
  </p:cSld>
  <p:clrMapOvr>
    <a:masterClrMapping/>
  </p:clrMapOvr>
</p:sld>
</file>

<file path=ppt/theme/theme1.xml><?xml version="1.0" encoding="utf-8"?>
<a:theme xmlns:a="http://schemas.openxmlformats.org/drawingml/2006/main" name="Frame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1538</TotalTime>
  <Words>458</Words>
  <Application>Microsoft Office PowerPoint</Application>
  <PresentationFormat>Widescreen</PresentationFormat>
  <Paragraphs>81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Calibri Light</vt:lpstr>
      <vt:lpstr>Corbel</vt:lpstr>
      <vt:lpstr>Wingdings 2</vt:lpstr>
      <vt:lpstr>Frame</vt:lpstr>
      <vt:lpstr>Office Theme</vt:lpstr>
      <vt:lpstr>Mental Health &amp; Wellbeing during COVID-19: Data from the Healthy minds Study</vt:lpstr>
      <vt:lpstr>PowerPoint Presentation</vt:lpstr>
      <vt:lpstr>COVID-19 &amp; College Mental Health</vt:lpstr>
      <vt:lpstr>PowerPoint Presentation</vt:lpstr>
      <vt:lpstr>Fall 2020</vt:lpstr>
      <vt:lpstr>Fall 2020</vt:lpstr>
      <vt:lpstr>PowerPoint Presentation</vt:lpstr>
      <vt:lpstr>PowerPoint Presentation</vt:lpstr>
      <vt:lpstr>Loneliness: Fall 2020</vt:lpstr>
      <vt:lpstr>Fall 2020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Birds Eye View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Mental Health in College Student Populations</dc:title>
  <dc:creator>Zhou, Sasha</dc:creator>
  <cp:lastModifiedBy>Paula Guro</cp:lastModifiedBy>
  <cp:revision>54</cp:revision>
  <cp:lastPrinted>2020-10-22T17:06:14Z</cp:lastPrinted>
  <dcterms:created xsi:type="dcterms:W3CDTF">2020-10-22T14:27:18Z</dcterms:created>
  <dcterms:modified xsi:type="dcterms:W3CDTF">2021-04-08T19:19:03Z</dcterms:modified>
</cp:coreProperties>
</file>